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03"/>
  </p:notesMasterIdLst>
  <p:sldIdLst>
    <p:sldId id="256"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Lst>
  <p:sldSz cx="9144000" cy="5143500" type="screen16x9"/>
  <p:notesSz cx="6858000" cy="9144000"/>
  <p:embeddedFontLst>
    <p:embeddedFont>
      <p:font typeface="DM Sans"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27">
          <p15:clr>
            <a:srgbClr val="A4A3A4"/>
          </p15:clr>
        </p15:guide>
        <p15:guide id="3" pos="299">
          <p15:clr>
            <a:srgbClr val="9AA0A6"/>
          </p15:clr>
        </p15:guide>
        <p15:guide id="4" orient="horz" pos="28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AE1382-35D7-48DA-8D97-8488C486EF6D}">
  <a:tblStyle styleId="{CDAE1382-35D7-48DA-8D97-8488C486EF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14" y="120"/>
      </p:cViewPr>
      <p:guideLst>
        <p:guide orient="horz" pos="295"/>
        <p:guide pos="5427"/>
        <p:guide pos="299"/>
        <p:guide orient="horz" pos="28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be80836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12be80836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be80836cd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2be80836cd_0_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2c462abaaf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g12c462abaaf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2c462abaa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g12c462abaaf_0_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be80836cd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12be80836cd_0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be80836cd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12be80836cd_0_9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be80836cd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2be80836cd_0_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be80836cd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12be80836cd_0_9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be80836cd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2be80836cd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be80836c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2be80836cd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be80836c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12be80836cd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be80836cd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2be80836cd_0_9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be80836cd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2be80836cd_0_10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be80836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be80836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be80836cd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12be80836cd_0_10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be80836cd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be80836cd_0_10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be80836cd_0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12be80836cd_0_10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be80836cd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12be80836cd_0_10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be80836cd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12be80836cd_0_10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be80836cd_0_1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12be80836cd_0_10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be80836cd_0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be80836cd_0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be80836cd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2be80836cd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2be80836cd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2be80836cd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be80836c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2be80836cd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be80836c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2be80836cd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be80836cd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2be80836cd_0_10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be80836cd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2be80836cd_0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be80836c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2be80836cd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be80836cd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2be80836cd_0_1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2be80836cd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12be80836cd_0_1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be80836cd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2be80836cd_0_1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be80836cd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12be80836cd_0_1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be80836cd_0_1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2be80836cd_0_1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2be80836cd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2be80836cd_0_1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be80836cd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2be80836cd_0_1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be80836c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2be80836cd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2be80836cd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2be80836cd_0_1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2be80836cd_0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12be80836cd_0_1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be80836cd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12be80836cd_0_1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be80836cd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2be80836cd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be80836c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be80836c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be80836cd_0_1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2be80836cd_0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2be80836c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2be80836c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be80836c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2be80836c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be80836cd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12be80836cd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2c462abaa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2c462abaa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be80836c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12be80836cd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2c462abaa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2c462abaa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2c462abaa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12c462abaaf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c462abaa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12c462abaaf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c462abaa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2c462abaaf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c462abaa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2c462abaa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2c462abaa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2c462abaaf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2c462abaa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12c462abaaf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2c462abaa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2c462abaa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c462abaa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2c462abaaf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c462abaa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12c462abaaf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be80836cd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12be80836cd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2c462abaa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12c462abaaf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c462abaa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12c462abaaf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2c462abaa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12c462abaaf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c462aba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12c462abaaf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2c462abaaf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2c462abaaf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2c462abaa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12c462abaaf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c462abaa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12c462abaaf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2be80836cd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2be80836cd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2be80836c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12be80836cd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2be80836cd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g12be80836cd_0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be80836cd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12be80836cd_0_9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2c462abaa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g12c462abaaf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c462abaa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c462abaaf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c462abaaf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12c462abaaf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c462abaaf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g12c462abaaf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2c462abaa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12c462abaaf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2c462abaaf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g12c462abaaf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2c462abaa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12c462abaaf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c462abaaf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12c462abaaf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2c462abaa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12c462abaa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2c462abaaf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12c462abaaf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e512a1f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12e512a1fe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2c462abaaf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12c462abaaf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2c462abaaf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g12c462abaaf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2c462abaaf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12c462abaaf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2c462abaaf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12c462abaaf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2c462abaaf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g12c462abaaf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2c462abaa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g12c462abaaf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2c462abaa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12c462abaaf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2c462abaa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2c462abaaf_0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2c462abaaf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12c462abaaf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2be80836cd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g12be80836cd_0_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be80836c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12be80836c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2be80836cd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g12be80836cd_0_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be80836cd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7" name="Google Shape;927;g12be80836cd_0_5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2c462abaaf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2c462abaaf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2c462abaaf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2c462abaaf_0_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2c462abaa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2c462abaaf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2be80836cd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g12be80836cd_0_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2be80836c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2" name="Google Shape;972;g12be80836cd_0_6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2c462abaaf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12c462abaaf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2c462abaa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2" name="Google Shape;992;g12c462abaaf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2c462abaa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2" name="Google Shape;1002;g12c462abaaf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rátula 1">
  <p:cSld name="SECTION_HEADER_1_1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1">
  <p:cSld name="SECTION_HEADER_1_1_1_1_1_1_1_1_1_9">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beamlab.org/deeplearning/2017/02/23/deep_learning_101_part1.html" TargetMode="External"/><Relationship Id="rId5" Type="http://schemas.openxmlformats.org/officeDocument/2006/relationships/hyperlink" Target="https://image-net.org/challenges/LSVRC/"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hyperlink" Target="https://towardsdatascience.com/perceptron-the-artificial-neuron-4d8c70d5cc8d"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hyperlink" Target="https://towardsdatascience.com/perceptron-the-artificial-neuron-4d8c70d5cc8d"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s://towardsdatascience.com/perceptron-the-artificial-neuron-4d8c70d5cc8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hyperlink" Target="https://towardsdatascience.com/perceptron-the-artificial-neuron-4d8c70d5cc8d"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towardsdatascience.com/perceptron-the-artificial-neuron-4d8c70d5cc8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hyperlink" Target="https://towardsdatascience.com/perceptron-the-artificial-neuron-4d8c70d5cc8d"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4.gif"/></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4.gi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hyperlink" Target="https://medium.com/appyhigh-technology-blog/convolutional-neural-networks-a-brief-history-of-their-evolution-ee3405568597#:~:text=The%20name%20convolutional%20neural%20networks,the%20handwritten%20digit%20recognition%20task.&amp;text=The%20overall%20architecture%20was%20%5BCONV,with%20a%20strike%20of%201." TargetMode="Externa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31.gif"/><Relationship Id="rId4" Type="http://schemas.openxmlformats.org/officeDocument/2006/relationships/hyperlink" Target="https://miro.medium.com/max/2340/1*Fw-ehcNBR9byHtho-Rxbtw.gi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31.gif"/><Relationship Id="rId4" Type="http://schemas.openxmlformats.org/officeDocument/2006/relationships/hyperlink" Target="https://miro.medium.com/max/2340/1*Fw-ehcNBR9byHtho-Rxbtw.gi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32.gif"/></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2.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33.gif"/></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3.gif"/></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35.gif"/></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view.genial.ly/628bea5a6c9c3b00182679d5/interactive-image-imagen-interactiva" TargetMode="Externa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beamlab.org/deeplearning/2017/02/23/deep_learning_101_part1.html"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5"/>
        <p:cNvGrpSpPr/>
        <p:nvPr/>
      </p:nvGrpSpPr>
      <p:grpSpPr>
        <a:xfrm>
          <a:off x="0" y="0"/>
          <a:ext cx="0" cy="0"/>
          <a:chOff x="0" y="0"/>
          <a:chExt cx="0" cy="0"/>
        </a:xfrm>
      </p:grpSpPr>
      <p:sp>
        <p:nvSpPr>
          <p:cNvPr id="76" name="Google Shape;76;p24"/>
          <p:cNvSpPr txBox="1"/>
          <p:nvPr/>
        </p:nvSpPr>
        <p:spPr>
          <a:xfrm>
            <a:off x="1198950" y="2341625"/>
            <a:ext cx="7130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 a Deep Learning</a:t>
            </a:r>
            <a:endParaRPr sz="4000" b="1" i="0" u="none" strike="noStrike" cap="none">
              <a:solidFill>
                <a:srgbClr val="EAFF6A"/>
              </a:solidFill>
              <a:latin typeface="DM Sans"/>
              <a:ea typeface="DM Sans"/>
              <a:cs typeface="DM Sans"/>
              <a:sym typeface="DM Sans"/>
            </a:endParaRPr>
          </a:p>
        </p:txBody>
      </p:sp>
      <p:sp>
        <p:nvSpPr>
          <p:cNvPr id="77" name="Google Shape;77;p24"/>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lt1"/>
                </a:solidFill>
                <a:latin typeface="DM Sans"/>
                <a:ea typeface="DM Sans"/>
                <a:cs typeface="DM Sans"/>
                <a:sym typeface="DM Sans"/>
              </a:rPr>
              <a:t>Clase 29.</a:t>
            </a:r>
            <a:endParaRPr sz="1600" b="0" i="0" u="none" strike="noStrike" cap="none" dirty="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05"/>
        <p:cNvGrpSpPr/>
        <p:nvPr/>
      </p:nvGrpSpPr>
      <p:grpSpPr>
        <a:xfrm>
          <a:off x="0" y="0"/>
          <a:ext cx="0" cy="0"/>
          <a:chOff x="0" y="0"/>
          <a:chExt cx="0" cy="0"/>
        </a:xfrm>
      </p:grpSpPr>
      <p:sp>
        <p:nvSpPr>
          <p:cNvPr id="206" name="Google Shape;206;p36"/>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07" name="Google Shape;207;p3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8" name="Google Shape;208;p36"/>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09" name="Google Shape;209;p36"/>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10" name="Google Shape;210;p36"/>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Frank Rosenblatt creó en 1957 el algoritmo perceptrón que sería el primer precursor de las redes neuronales modernas</a:t>
            </a:r>
            <a:endParaRPr/>
          </a:p>
          <a:p>
            <a:pPr marL="0" lvl="0" indent="0" algn="l" rtl="0">
              <a:spcBef>
                <a:spcPts val="0"/>
              </a:spcBef>
              <a:spcAft>
                <a:spcPts val="0"/>
              </a:spcAft>
              <a:buNone/>
            </a:pPr>
            <a:endParaRPr/>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11" name="Google Shape;211;p36"/>
          <p:cNvSpPr/>
          <p:nvPr/>
        </p:nvSpPr>
        <p:spPr>
          <a:xfrm>
            <a:off x="2067400" y="1471425"/>
            <a:ext cx="1206600" cy="25338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013"/>
        <p:cNvGrpSpPr/>
        <p:nvPr/>
      </p:nvGrpSpPr>
      <p:grpSpPr>
        <a:xfrm>
          <a:off x="0" y="0"/>
          <a:ext cx="0" cy="0"/>
          <a:chOff x="0" y="0"/>
          <a:chExt cx="0" cy="0"/>
        </a:xfrm>
      </p:grpSpPr>
      <p:sp>
        <p:nvSpPr>
          <p:cNvPr id="1014" name="Google Shape;1014;p128"/>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Sistemas de recomendación</a:t>
            </a:r>
            <a:endParaRPr sz="3000" b="1" i="0" u="none" strike="noStrike" cap="none">
              <a:solidFill>
                <a:schemeClr val="dk1"/>
              </a:solidFill>
              <a:latin typeface="DM Sans"/>
              <a:ea typeface="DM Sans"/>
              <a:cs typeface="DM Sans"/>
              <a:sym typeface="DM Sans"/>
            </a:endParaRPr>
          </a:p>
        </p:txBody>
      </p:sp>
      <p:sp>
        <p:nvSpPr>
          <p:cNvPr id="1015" name="Google Shape;1015;p12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6" name="Google Shape;1016;p12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17" name="Google Shape;1017;p128"/>
          <p:cNvSpPr txBox="1"/>
          <p:nvPr/>
        </p:nvSpPr>
        <p:spPr>
          <a:xfrm>
            <a:off x="573750" y="930300"/>
            <a:ext cx="47349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Amazon le muestra recomendaciones usando "clientes que vieron artículos similares", "clientes que compraron este artículo", y también a través de recomendaciones seleccionadas en su página de inicio, en la parte inferior de las páginas de artículos y a través de correos electrónicos. Esto permite desarrollar recomendaciones personalizadas</a:t>
            </a:r>
            <a:endParaRPr sz="1700">
              <a:solidFill>
                <a:srgbClr val="28262B"/>
              </a:solidFill>
              <a:latin typeface="DM Sans"/>
              <a:ea typeface="DM Sans"/>
              <a:cs typeface="DM Sans"/>
              <a:sym typeface="DM Sans"/>
            </a:endParaRPr>
          </a:p>
        </p:txBody>
      </p:sp>
      <p:pic>
        <p:nvPicPr>
          <p:cNvPr id="1018" name="Google Shape;1018;p12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19" name="Google Shape;1019;p128"/>
          <p:cNvPicPr preferRelativeResize="0"/>
          <p:nvPr/>
        </p:nvPicPr>
        <p:blipFill>
          <a:blip r:embed="rId4">
            <a:alphaModFix/>
          </a:blip>
          <a:stretch>
            <a:fillRect/>
          </a:stretch>
        </p:blipFill>
        <p:spPr>
          <a:xfrm>
            <a:off x="5614313" y="1221675"/>
            <a:ext cx="2872275" cy="28722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023"/>
        <p:cNvGrpSpPr/>
        <p:nvPr/>
      </p:nvGrpSpPr>
      <p:grpSpPr>
        <a:xfrm>
          <a:off x="0" y="0"/>
          <a:ext cx="0" cy="0"/>
          <a:chOff x="0" y="0"/>
          <a:chExt cx="0" cy="0"/>
        </a:xfrm>
      </p:grpSpPr>
      <p:sp>
        <p:nvSpPr>
          <p:cNvPr id="1024" name="Google Shape;1024;p129"/>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Detección de Fraude</a:t>
            </a:r>
            <a:endParaRPr sz="3000" b="1" i="0" u="none" strike="noStrike" cap="none">
              <a:solidFill>
                <a:schemeClr val="dk1"/>
              </a:solidFill>
              <a:latin typeface="DM Sans"/>
              <a:ea typeface="DM Sans"/>
              <a:cs typeface="DM Sans"/>
              <a:sym typeface="DM Sans"/>
            </a:endParaRPr>
          </a:p>
        </p:txBody>
      </p:sp>
      <p:sp>
        <p:nvSpPr>
          <p:cNvPr id="1025" name="Google Shape;1025;p12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6" name="Google Shape;1026;p12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7" name="Google Shape;1027;p129"/>
          <p:cNvSpPr txBox="1"/>
          <p:nvPr/>
        </p:nvSpPr>
        <p:spPr>
          <a:xfrm>
            <a:off x="573750" y="930300"/>
            <a:ext cx="47349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FICO, la empresa que crea calificaciones crediticias que se utilizan para determinar la solvencia, utiliza redes neuronales para potenciar su inteligencia artificial para predecir transacciones fraudulentas. Los factores que afectan el resultado final de la red neuronal artificial incluyen la frecuencia y el tamaño de la transacción y el tipo de minorista involucrado.</a:t>
            </a:r>
            <a:endParaRPr sz="1700">
              <a:solidFill>
                <a:srgbClr val="28262B"/>
              </a:solidFill>
              <a:latin typeface="DM Sans"/>
              <a:ea typeface="DM Sans"/>
              <a:cs typeface="DM Sans"/>
              <a:sym typeface="DM Sans"/>
            </a:endParaRPr>
          </a:p>
        </p:txBody>
      </p:sp>
      <p:pic>
        <p:nvPicPr>
          <p:cNvPr id="1028" name="Google Shape;1028;p12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29" name="Google Shape;1029;p129"/>
          <p:cNvPicPr preferRelativeResize="0"/>
          <p:nvPr/>
        </p:nvPicPr>
        <p:blipFill>
          <a:blip r:embed="rId4">
            <a:alphaModFix/>
          </a:blip>
          <a:stretch>
            <a:fillRect/>
          </a:stretch>
        </p:blipFill>
        <p:spPr>
          <a:xfrm>
            <a:off x="5426525" y="1135613"/>
            <a:ext cx="2872275" cy="287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15"/>
        <p:cNvGrpSpPr/>
        <p:nvPr/>
      </p:nvGrpSpPr>
      <p:grpSpPr>
        <a:xfrm>
          <a:off x="0" y="0"/>
          <a:ext cx="0" cy="0"/>
          <a:chOff x="0" y="0"/>
          <a:chExt cx="0" cy="0"/>
        </a:xfrm>
      </p:grpSpPr>
      <p:sp>
        <p:nvSpPr>
          <p:cNvPr id="216" name="Google Shape;216;p37"/>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17" name="Google Shape;217;p3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8" name="Google Shape;218;p37"/>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19" name="Google Shape;219;p37"/>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20" name="Google Shape;220;p37"/>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Minsky en colaboración con Seymor Papert crearon el libro </a:t>
            </a:r>
            <a:r>
              <a:rPr lang="es" b="1"/>
              <a:t>Perceptrons </a:t>
            </a:r>
            <a:r>
              <a:rPr lang="es"/>
              <a:t>que cambió la perspectiva de lo que era una red neuronal con la demostración del problema XOR</a:t>
            </a:r>
            <a:endParaRPr/>
          </a:p>
          <a:p>
            <a:pPr marL="0" lvl="0" indent="0" algn="l" rtl="0">
              <a:spcBef>
                <a:spcPts val="0"/>
              </a:spcBef>
              <a:spcAft>
                <a:spcPts val="0"/>
              </a:spcAft>
              <a:buNone/>
            </a:pPr>
            <a:endParaRPr/>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21" name="Google Shape;221;p37"/>
          <p:cNvSpPr/>
          <p:nvPr/>
        </p:nvSpPr>
        <p:spPr>
          <a:xfrm>
            <a:off x="3259775" y="1118625"/>
            <a:ext cx="1157100" cy="28866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25"/>
        <p:cNvGrpSpPr/>
        <p:nvPr/>
      </p:nvGrpSpPr>
      <p:grpSpPr>
        <a:xfrm>
          <a:off x="0" y="0"/>
          <a:ext cx="0" cy="0"/>
          <a:chOff x="0" y="0"/>
          <a:chExt cx="0" cy="0"/>
        </a:xfrm>
      </p:grpSpPr>
      <p:sp>
        <p:nvSpPr>
          <p:cNvPr id="226" name="Google Shape;226;p38"/>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27" name="Google Shape;227;p3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8" name="Google Shape;228;p38"/>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29" name="Google Shape;229;p38"/>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30" name="Google Shape;230;p38"/>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Cerca de 1986 se desarrolló la idea del algoritmo backpropagation por medio de Geoff Hinton, David Rumelhart y Ronald Williams , resolviendo problemas clásicos de Perceptrón </a:t>
            </a:r>
            <a:endParaRPr/>
          </a:p>
          <a:p>
            <a:pPr marL="0" lvl="0" indent="0" algn="l" rtl="0">
              <a:spcBef>
                <a:spcPts val="0"/>
              </a:spcBef>
              <a:spcAft>
                <a:spcPts val="0"/>
              </a:spcAft>
              <a:buNone/>
            </a:pPr>
            <a:endParaRPr b="1"/>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31" name="Google Shape;231;p38"/>
          <p:cNvSpPr/>
          <p:nvPr/>
        </p:nvSpPr>
        <p:spPr>
          <a:xfrm>
            <a:off x="4416900" y="942850"/>
            <a:ext cx="1340700" cy="30624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35"/>
        <p:cNvGrpSpPr/>
        <p:nvPr/>
      </p:nvGrpSpPr>
      <p:grpSpPr>
        <a:xfrm>
          <a:off x="0" y="0"/>
          <a:ext cx="0" cy="0"/>
          <a:chOff x="0" y="0"/>
          <a:chExt cx="0" cy="0"/>
        </a:xfrm>
      </p:grpSpPr>
      <p:sp>
        <p:nvSpPr>
          <p:cNvPr id="236" name="Google Shape;236;p39"/>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37" name="Google Shape;237;p3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8" name="Google Shape;238;p39"/>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39" name="Google Shape;239;p39"/>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40" name="Google Shape;240;p39"/>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Sin embargo esto no fue suficiente ya que con el desarrollo del algoritmo SVM en 1995 quedaron en el congelador por su inconveniente de no ser escalables a problemas grandes </a:t>
            </a:r>
            <a:endParaRPr/>
          </a:p>
          <a:p>
            <a:pPr marL="0" lvl="0" indent="0" algn="l" rtl="0">
              <a:spcBef>
                <a:spcPts val="0"/>
              </a:spcBef>
              <a:spcAft>
                <a:spcPts val="0"/>
              </a:spcAft>
              <a:buNone/>
            </a:pPr>
            <a:endParaRPr b="1"/>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41" name="Google Shape;241;p39"/>
          <p:cNvSpPr/>
          <p:nvPr/>
        </p:nvSpPr>
        <p:spPr>
          <a:xfrm>
            <a:off x="5715100" y="942700"/>
            <a:ext cx="931500" cy="30624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45"/>
        <p:cNvGrpSpPr/>
        <p:nvPr/>
      </p:nvGrpSpPr>
      <p:grpSpPr>
        <a:xfrm>
          <a:off x="0" y="0"/>
          <a:ext cx="0" cy="0"/>
          <a:chOff x="0" y="0"/>
          <a:chExt cx="0" cy="0"/>
        </a:xfrm>
      </p:grpSpPr>
      <p:sp>
        <p:nvSpPr>
          <p:cNvPr id="246" name="Google Shape;246;p40"/>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47" name="Google Shape;247;p4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48" name="Google Shape;248;p40"/>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49" name="Google Shape;249;p40"/>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50" name="Google Shape;250;p40"/>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Cerca de 2006 Hinton resolvió el problema de la complejidad computacional de las redes neuronales generando un nuevo paradigma en las redes neuronales </a:t>
            </a:r>
            <a:endParaRPr/>
          </a:p>
          <a:p>
            <a:pPr marL="0" lvl="0" indent="0" algn="l" rtl="0">
              <a:spcBef>
                <a:spcPts val="0"/>
              </a:spcBef>
              <a:spcAft>
                <a:spcPts val="0"/>
              </a:spcAft>
              <a:buNone/>
            </a:pPr>
            <a:endParaRPr/>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51" name="Google Shape;251;p40"/>
          <p:cNvSpPr/>
          <p:nvPr/>
        </p:nvSpPr>
        <p:spPr>
          <a:xfrm>
            <a:off x="6328950" y="744425"/>
            <a:ext cx="1093500" cy="33441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55"/>
        <p:cNvGrpSpPr/>
        <p:nvPr/>
      </p:nvGrpSpPr>
      <p:grpSpPr>
        <a:xfrm>
          <a:off x="0" y="0"/>
          <a:ext cx="0" cy="0"/>
          <a:chOff x="0" y="0"/>
          <a:chExt cx="0" cy="0"/>
        </a:xfrm>
      </p:grpSpPr>
      <p:sp>
        <p:nvSpPr>
          <p:cNvPr id="256" name="Google Shape;256;p41"/>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257" name="Google Shape;257;p4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58" name="Google Shape;258;p41"/>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259" name="Google Shape;259;p41"/>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60" name="Google Shape;260;p41"/>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Luego de 2012 comenzó un estallido en el uso de métodos asociados a redes neuronales para la resolución de problemas no lineales a gran escala lo cual se demostró en </a:t>
            </a:r>
            <a:r>
              <a:rPr lang="es" u="sng">
                <a:solidFill>
                  <a:schemeClr val="hlink"/>
                </a:solidFill>
                <a:hlinkClick r:id="rId5"/>
              </a:rPr>
              <a:t>IMAGENET</a:t>
            </a:r>
            <a:endParaRPr/>
          </a:p>
          <a:p>
            <a:pPr marL="0" lvl="0" indent="0" algn="l" rtl="0">
              <a:spcBef>
                <a:spcPts val="0"/>
              </a:spcBef>
              <a:spcAft>
                <a:spcPts val="0"/>
              </a:spcAft>
              <a:buNone/>
            </a:pPr>
            <a:endParaRPr/>
          </a:p>
          <a:p>
            <a:pPr marL="0" lvl="0" indent="0" algn="l" rtl="0">
              <a:spcBef>
                <a:spcPts val="0"/>
              </a:spcBef>
              <a:spcAft>
                <a:spcPts val="0"/>
              </a:spcAft>
              <a:buNone/>
            </a:pPr>
            <a:r>
              <a:rPr lang="es" b="1"/>
              <a:t>Fuente:</a:t>
            </a:r>
            <a:r>
              <a:rPr lang="es"/>
              <a:t> </a:t>
            </a:r>
            <a:r>
              <a:rPr lang="es" u="sng">
                <a:solidFill>
                  <a:schemeClr val="hlink"/>
                </a:solidFill>
                <a:hlinkClick r:id="rId6"/>
              </a:rPr>
              <a:t>Origen Deep Learning</a:t>
            </a:r>
            <a:endParaRPr/>
          </a:p>
        </p:txBody>
      </p:sp>
      <p:sp>
        <p:nvSpPr>
          <p:cNvPr id="261" name="Google Shape;261;p41"/>
          <p:cNvSpPr/>
          <p:nvPr/>
        </p:nvSpPr>
        <p:spPr>
          <a:xfrm>
            <a:off x="6822825" y="744413"/>
            <a:ext cx="1093500" cy="33441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65"/>
        <p:cNvGrpSpPr/>
        <p:nvPr/>
      </p:nvGrpSpPr>
      <p:grpSpPr>
        <a:xfrm>
          <a:off x="0" y="0"/>
          <a:ext cx="0" cy="0"/>
          <a:chOff x="0" y="0"/>
          <a:chExt cx="0" cy="0"/>
        </a:xfrm>
      </p:grpSpPr>
      <p:sp>
        <p:nvSpPr>
          <p:cNvPr id="266" name="Google Shape;266;p4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de Deep Learning</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70"/>
        <p:cNvGrpSpPr/>
        <p:nvPr/>
      </p:nvGrpSpPr>
      <p:grpSpPr>
        <a:xfrm>
          <a:off x="0" y="0"/>
          <a:ext cx="0" cy="0"/>
          <a:chOff x="0" y="0"/>
          <a:chExt cx="0" cy="0"/>
        </a:xfrm>
      </p:grpSpPr>
      <p:sp>
        <p:nvSpPr>
          <p:cNvPr id="271" name="Google Shape;271;p43"/>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Características de Deep Learning</a:t>
            </a:r>
            <a:endParaRPr sz="3000" b="1" i="0" u="none" strike="noStrike" cap="none">
              <a:solidFill>
                <a:schemeClr val="dk1"/>
              </a:solidFill>
              <a:latin typeface="DM Sans"/>
              <a:ea typeface="DM Sans"/>
              <a:cs typeface="DM Sans"/>
              <a:sym typeface="DM Sans"/>
            </a:endParaRPr>
          </a:p>
        </p:txBody>
      </p:sp>
      <p:sp>
        <p:nvSpPr>
          <p:cNvPr id="272" name="Google Shape;272;p4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73" name="Google Shape;273;p4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74" name="Google Shape;274;p43"/>
          <p:cNvSpPr txBox="1"/>
          <p:nvPr/>
        </p:nvSpPr>
        <p:spPr>
          <a:xfrm>
            <a:off x="648825" y="1068300"/>
            <a:ext cx="4924500" cy="3322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chemeClr val="dk1"/>
                </a:solidFill>
                <a:highlight>
                  <a:schemeClr val="lt1"/>
                </a:highlight>
                <a:latin typeface="DM Sans"/>
                <a:ea typeface="DM Sans"/>
                <a:cs typeface="DM Sans"/>
                <a:sym typeface="DM Sans"/>
              </a:rPr>
              <a:t>Algunas de las características más importantes de Deep Learning son:</a:t>
            </a:r>
            <a:endParaRPr sz="1700">
              <a:solidFill>
                <a:schemeClr val="dk1"/>
              </a:solidFill>
              <a:highlight>
                <a:schemeClr val="lt1"/>
              </a:highlight>
              <a:latin typeface="DM Sans"/>
              <a:ea typeface="DM Sans"/>
              <a:cs typeface="DM Sans"/>
              <a:sym typeface="DM Sans"/>
            </a:endParaRPr>
          </a:p>
          <a:p>
            <a:pPr marL="457200" lvl="0" indent="-336550" algn="l" rtl="0">
              <a:lnSpc>
                <a:spcPct val="150000"/>
              </a:lnSpc>
              <a:spcBef>
                <a:spcPts val="100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Supervisado, Semi Supervisado o No supervisado</a:t>
            </a:r>
            <a:endParaRPr sz="1700">
              <a:solidFill>
                <a:schemeClr val="dk1"/>
              </a:solidFill>
              <a:highlight>
                <a:schemeClr val="lt1"/>
              </a:highlight>
              <a:latin typeface="DM Sans"/>
              <a:ea typeface="DM Sans"/>
              <a:cs typeface="DM Sans"/>
              <a:sym typeface="DM Sans"/>
            </a:endParaRPr>
          </a:p>
          <a:p>
            <a:pPr marL="457200" lvl="0" indent="-336550" algn="l" rtl="0">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Grandes cantidades de recursos </a:t>
            </a:r>
            <a:endParaRPr sz="1700">
              <a:solidFill>
                <a:schemeClr val="dk1"/>
              </a:solidFill>
              <a:highlight>
                <a:schemeClr val="lt1"/>
              </a:highlight>
              <a:latin typeface="DM Sans"/>
              <a:ea typeface="DM Sans"/>
              <a:cs typeface="DM Sans"/>
              <a:sym typeface="DM Sans"/>
            </a:endParaRPr>
          </a:p>
          <a:p>
            <a:pPr marL="457200" lvl="0" indent="-336550" algn="l" rtl="0">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Grandes cantidades de capas en modelos</a:t>
            </a:r>
            <a:endParaRPr sz="1700">
              <a:solidFill>
                <a:schemeClr val="dk1"/>
              </a:solidFill>
              <a:highlight>
                <a:schemeClr val="lt1"/>
              </a:highlight>
              <a:latin typeface="DM Sans"/>
              <a:ea typeface="DM Sans"/>
              <a:cs typeface="DM Sans"/>
              <a:sym typeface="DM Sans"/>
            </a:endParaRPr>
          </a:p>
          <a:p>
            <a:pPr marL="457200" lvl="0" indent="-336550" algn="l" rtl="0">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Sensibilidad a hiperparametros</a:t>
            </a:r>
            <a:endParaRPr sz="1700">
              <a:solidFill>
                <a:schemeClr val="dk1"/>
              </a:solidFill>
              <a:highlight>
                <a:schemeClr val="lt1"/>
              </a:highlight>
              <a:latin typeface="DM Sans"/>
              <a:ea typeface="DM Sans"/>
              <a:cs typeface="DM Sans"/>
              <a:sym typeface="DM Sans"/>
            </a:endParaRPr>
          </a:p>
          <a:p>
            <a:pPr marL="457200" lvl="0" indent="-336550" algn="l" rtl="0">
              <a:lnSpc>
                <a:spcPct val="150000"/>
              </a:lnSpc>
              <a:spcBef>
                <a:spcPts val="0"/>
              </a:spcBef>
              <a:spcAft>
                <a:spcPts val="0"/>
              </a:spcAft>
              <a:buClr>
                <a:schemeClr val="dk1"/>
              </a:buClr>
              <a:buSzPts val="1700"/>
              <a:buFont typeface="DM Sans"/>
              <a:buAutoNum type="arabicPeriod"/>
            </a:pPr>
            <a:r>
              <a:rPr lang="es" sz="1700">
                <a:solidFill>
                  <a:schemeClr val="dk1"/>
                </a:solidFill>
                <a:highlight>
                  <a:schemeClr val="lt1"/>
                </a:highlight>
                <a:latin typeface="DM Sans"/>
                <a:ea typeface="DM Sans"/>
                <a:cs typeface="DM Sans"/>
                <a:sym typeface="DM Sans"/>
              </a:rPr>
              <a:t>Funciones de costo importantes</a:t>
            </a:r>
            <a:endParaRPr sz="1700">
              <a:solidFill>
                <a:schemeClr val="dk1"/>
              </a:solidFill>
              <a:highlight>
                <a:schemeClr val="lt1"/>
              </a:highlight>
              <a:latin typeface="DM Sans"/>
              <a:ea typeface="DM Sans"/>
              <a:cs typeface="DM Sans"/>
              <a:sym typeface="DM Sans"/>
            </a:endParaRPr>
          </a:p>
        </p:txBody>
      </p:sp>
      <p:pic>
        <p:nvPicPr>
          <p:cNvPr id="275" name="Google Shape;275;p4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276" name="Google Shape;276;p43"/>
          <p:cNvPicPr preferRelativeResize="0"/>
          <p:nvPr/>
        </p:nvPicPr>
        <p:blipFill>
          <a:blip r:embed="rId4">
            <a:alphaModFix/>
          </a:blip>
          <a:stretch>
            <a:fillRect/>
          </a:stretch>
        </p:blipFill>
        <p:spPr>
          <a:xfrm>
            <a:off x="5781388" y="1233624"/>
            <a:ext cx="2538126" cy="3197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80"/>
        <p:cNvGrpSpPr/>
        <p:nvPr/>
      </p:nvGrpSpPr>
      <p:grpSpPr>
        <a:xfrm>
          <a:off x="0" y="0"/>
          <a:ext cx="0" cy="0"/>
          <a:chOff x="0" y="0"/>
          <a:chExt cx="0" cy="0"/>
        </a:xfrm>
      </p:grpSpPr>
      <p:sp>
        <p:nvSpPr>
          <p:cNvPr id="281" name="Google Shape;281;p44"/>
          <p:cNvSpPr txBox="1"/>
          <p:nvPr/>
        </p:nvSpPr>
        <p:spPr>
          <a:xfrm>
            <a:off x="473350" y="468000"/>
            <a:ext cx="81411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400" b="1">
                <a:solidFill>
                  <a:schemeClr val="dk1"/>
                </a:solidFill>
                <a:latin typeface="DM Sans"/>
                <a:ea typeface="DM Sans"/>
                <a:cs typeface="DM Sans"/>
                <a:sym typeface="DM Sans"/>
              </a:rPr>
              <a:t>Supervisado, Semi Supervisado o No Supervisado</a:t>
            </a:r>
            <a:endParaRPr sz="2400" b="1" i="0" u="none" strike="noStrike" cap="none">
              <a:solidFill>
                <a:schemeClr val="dk1"/>
              </a:solidFill>
              <a:latin typeface="DM Sans"/>
              <a:ea typeface="DM Sans"/>
              <a:cs typeface="DM Sans"/>
              <a:sym typeface="DM Sans"/>
            </a:endParaRPr>
          </a:p>
        </p:txBody>
      </p:sp>
      <p:sp>
        <p:nvSpPr>
          <p:cNvPr id="282" name="Google Shape;282;p4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3" name="Google Shape;283;p4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4" name="Google Shape;284;p44"/>
          <p:cNvSpPr txBox="1"/>
          <p:nvPr/>
        </p:nvSpPr>
        <p:spPr>
          <a:xfrm>
            <a:off x="637325" y="1068300"/>
            <a:ext cx="4924500" cy="328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Deep learning usa </a:t>
            </a:r>
            <a:r>
              <a:rPr lang="es" sz="1600" b="1">
                <a:solidFill>
                  <a:schemeClr val="dk1"/>
                </a:solidFill>
                <a:highlight>
                  <a:schemeClr val="lt1"/>
                </a:highlight>
                <a:latin typeface="DM Sans"/>
                <a:ea typeface="DM Sans"/>
                <a:cs typeface="DM Sans"/>
                <a:sym typeface="DM Sans"/>
              </a:rPr>
              <a:t>aprendizaje supervisado </a:t>
            </a:r>
            <a:r>
              <a:rPr lang="es" sz="1600">
                <a:solidFill>
                  <a:schemeClr val="dk1"/>
                </a:solidFill>
                <a:highlight>
                  <a:schemeClr val="lt1"/>
                </a:highlight>
                <a:latin typeface="DM Sans"/>
                <a:ea typeface="DM Sans"/>
                <a:cs typeface="DM Sans"/>
                <a:sym typeface="DM Sans"/>
              </a:rPr>
              <a:t>en situaciones como por ejemplo en clasificación de imágenes (etiquetas conocidas)</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0"/>
              </a:spcAft>
              <a:buNone/>
            </a:pPr>
            <a:r>
              <a:rPr lang="es" sz="1600">
                <a:solidFill>
                  <a:schemeClr val="dk1"/>
                </a:solidFill>
                <a:highlight>
                  <a:schemeClr val="lt1"/>
                </a:highlight>
                <a:latin typeface="DM Sans"/>
                <a:ea typeface="DM Sans"/>
                <a:cs typeface="DM Sans"/>
                <a:sym typeface="DM Sans"/>
              </a:rPr>
              <a:t>De igual forma puede ser usado como </a:t>
            </a:r>
            <a:r>
              <a:rPr lang="es" sz="1600" b="1">
                <a:solidFill>
                  <a:schemeClr val="dk1"/>
                </a:solidFill>
                <a:highlight>
                  <a:schemeClr val="lt1"/>
                </a:highlight>
                <a:latin typeface="DM Sans"/>
                <a:ea typeface="DM Sans"/>
                <a:cs typeface="DM Sans"/>
                <a:sym typeface="DM Sans"/>
              </a:rPr>
              <a:t>aprendizaje no supervisado </a:t>
            </a:r>
            <a:r>
              <a:rPr lang="es" sz="1600">
                <a:solidFill>
                  <a:schemeClr val="dk1"/>
                </a:solidFill>
                <a:highlight>
                  <a:schemeClr val="lt1"/>
                </a:highlight>
                <a:latin typeface="DM Sans"/>
                <a:ea typeface="DM Sans"/>
                <a:cs typeface="DM Sans"/>
                <a:sym typeface="DM Sans"/>
              </a:rPr>
              <a:t>utilizando similitudes </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Adicionalmente los auto encoders se consideran </a:t>
            </a:r>
            <a:r>
              <a:rPr lang="es" sz="1600" b="1">
                <a:solidFill>
                  <a:schemeClr val="dk1"/>
                </a:solidFill>
                <a:highlight>
                  <a:schemeClr val="lt1"/>
                </a:highlight>
                <a:latin typeface="DM Sans"/>
                <a:ea typeface="DM Sans"/>
                <a:cs typeface="DM Sans"/>
                <a:sym typeface="DM Sans"/>
              </a:rPr>
              <a:t>aprendizaje semi supervisado </a:t>
            </a:r>
            <a:r>
              <a:rPr lang="es" sz="1600">
                <a:solidFill>
                  <a:schemeClr val="dk1"/>
                </a:solidFill>
                <a:highlight>
                  <a:schemeClr val="lt1"/>
                </a:highlight>
                <a:latin typeface="DM Sans"/>
                <a:ea typeface="DM Sans"/>
                <a:cs typeface="DM Sans"/>
                <a:sym typeface="DM Sans"/>
              </a:rPr>
              <a:t>ya que pueden comprimir y reconstruir imágenes</a:t>
            </a:r>
            <a:r>
              <a:rPr lang="es" sz="1700">
                <a:solidFill>
                  <a:schemeClr val="dk1"/>
                </a:solidFill>
                <a:highlight>
                  <a:schemeClr val="lt1"/>
                </a:highlight>
                <a:latin typeface="DM Sans"/>
                <a:ea typeface="DM Sans"/>
                <a:cs typeface="DM Sans"/>
                <a:sym typeface="DM Sans"/>
              </a:rPr>
              <a:t> </a:t>
            </a:r>
            <a:endParaRPr sz="1700">
              <a:solidFill>
                <a:schemeClr val="dk1"/>
              </a:solidFill>
              <a:highlight>
                <a:schemeClr val="lt1"/>
              </a:highlight>
              <a:latin typeface="DM Sans"/>
              <a:ea typeface="DM Sans"/>
              <a:cs typeface="DM Sans"/>
              <a:sym typeface="DM Sans"/>
            </a:endParaRPr>
          </a:p>
        </p:txBody>
      </p:sp>
      <p:pic>
        <p:nvPicPr>
          <p:cNvPr id="285" name="Google Shape;285;p4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286" name="Google Shape;286;p44"/>
          <p:cNvPicPr preferRelativeResize="0"/>
          <p:nvPr/>
        </p:nvPicPr>
        <p:blipFill>
          <a:blip r:embed="rId4">
            <a:alphaModFix/>
          </a:blip>
          <a:stretch>
            <a:fillRect/>
          </a:stretch>
        </p:blipFill>
        <p:spPr>
          <a:xfrm>
            <a:off x="5614300" y="1210175"/>
            <a:ext cx="2872275" cy="287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290"/>
        <p:cNvGrpSpPr/>
        <p:nvPr/>
      </p:nvGrpSpPr>
      <p:grpSpPr>
        <a:xfrm>
          <a:off x="0" y="0"/>
          <a:ext cx="0" cy="0"/>
          <a:chOff x="0" y="0"/>
          <a:chExt cx="0" cy="0"/>
        </a:xfrm>
      </p:grpSpPr>
      <p:sp>
        <p:nvSpPr>
          <p:cNvPr id="291" name="Google Shape;291;p45"/>
          <p:cNvSpPr txBox="1"/>
          <p:nvPr/>
        </p:nvSpPr>
        <p:spPr>
          <a:xfrm>
            <a:off x="473350" y="468000"/>
            <a:ext cx="81411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400" b="1">
                <a:solidFill>
                  <a:schemeClr val="dk1"/>
                </a:solidFill>
                <a:latin typeface="DM Sans"/>
                <a:ea typeface="DM Sans"/>
                <a:cs typeface="DM Sans"/>
                <a:sym typeface="DM Sans"/>
              </a:rPr>
              <a:t>Grandes cantidades de recursos</a:t>
            </a:r>
            <a:endParaRPr sz="2400" b="1" i="0" u="none" strike="noStrike" cap="none">
              <a:solidFill>
                <a:schemeClr val="dk1"/>
              </a:solidFill>
              <a:latin typeface="DM Sans"/>
              <a:ea typeface="DM Sans"/>
              <a:cs typeface="DM Sans"/>
              <a:sym typeface="DM Sans"/>
            </a:endParaRPr>
          </a:p>
        </p:txBody>
      </p:sp>
      <p:sp>
        <p:nvSpPr>
          <p:cNvPr id="292" name="Google Shape;292;p4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3" name="Google Shape;293;p4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4" name="Google Shape;294;p45"/>
          <p:cNvSpPr txBox="1"/>
          <p:nvPr/>
        </p:nvSpPr>
        <p:spPr>
          <a:xfrm>
            <a:off x="637325" y="1068300"/>
            <a:ext cx="4924500" cy="277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Requiere de Graphical Processing Units (GPUs) para procesar trabajos pesados. Una gran cantidad de datos estructurada, no estructurada y semiestructurada  requiere ser procesada.</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Los problemas en la industria IT actualmente cuentan con grandes cantidades de información muy variada y a la que se le puede sacar provecho</a:t>
            </a:r>
            <a:endParaRPr sz="1600">
              <a:solidFill>
                <a:schemeClr val="dk1"/>
              </a:solidFill>
              <a:highlight>
                <a:schemeClr val="lt1"/>
              </a:highlight>
              <a:latin typeface="DM Sans"/>
              <a:ea typeface="DM Sans"/>
              <a:cs typeface="DM Sans"/>
              <a:sym typeface="DM Sans"/>
            </a:endParaRPr>
          </a:p>
        </p:txBody>
      </p:sp>
      <p:pic>
        <p:nvPicPr>
          <p:cNvPr id="295" name="Google Shape;295;p4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296" name="Google Shape;296;p45"/>
          <p:cNvPicPr preferRelativeResize="0"/>
          <p:nvPr/>
        </p:nvPicPr>
        <p:blipFill>
          <a:blip r:embed="rId4">
            <a:alphaModFix/>
          </a:blip>
          <a:stretch>
            <a:fillRect/>
          </a:stretch>
        </p:blipFill>
        <p:spPr>
          <a:xfrm>
            <a:off x="5614313" y="1135613"/>
            <a:ext cx="2872275" cy="287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18"/>
        <p:cNvGrpSpPr/>
        <p:nvPr/>
      </p:nvGrpSpPr>
      <p:grpSpPr>
        <a:xfrm>
          <a:off x="0" y="0"/>
          <a:ext cx="0" cy="0"/>
          <a:chOff x="0" y="0"/>
          <a:chExt cx="0" cy="0"/>
        </a:xfrm>
      </p:grpSpPr>
      <p:sp>
        <p:nvSpPr>
          <p:cNvPr id="119" name="Google Shape;119;p27"/>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121" name="Google Shape;121;p27"/>
          <p:cNvSpPr/>
          <p:nvPr/>
        </p:nvSpPr>
        <p:spPr>
          <a:xfrm>
            <a:off x="1316769" y="2437925"/>
            <a:ext cx="1596900" cy="580200"/>
          </a:xfrm>
          <a:prstGeom prst="rect">
            <a:avLst/>
          </a:prstGeom>
          <a:solidFill>
            <a:srgbClr val="393B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a:solidFill>
                  <a:schemeClr val="lt1"/>
                </a:solidFill>
                <a:latin typeface="DM Sans"/>
                <a:ea typeface="DM Sans"/>
                <a:cs typeface="DM Sans"/>
                <a:sym typeface="DM Sans"/>
              </a:rPr>
              <a:t>Introducción a Deep Learning</a:t>
            </a:r>
            <a:endParaRPr sz="1200">
              <a:solidFill>
                <a:schemeClr val="lt1"/>
              </a:solidFill>
              <a:latin typeface="DM Sans"/>
              <a:ea typeface="DM Sans"/>
              <a:cs typeface="DM Sans"/>
              <a:sym typeface="DM Sans"/>
            </a:endParaRPr>
          </a:p>
        </p:txBody>
      </p:sp>
      <p:pic>
        <p:nvPicPr>
          <p:cNvPr id="122" name="Google Shape;122;p2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23" name="Google Shape;123;p27"/>
          <p:cNvSpPr/>
          <p:nvPr/>
        </p:nvSpPr>
        <p:spPr>
          <a:xfrm>
            <a:off x="5763455" y="744363"/>
            <a:ext cx="13992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000">
                <a:solidFill>
                  <a:srgbClr val="222222"/>
                </a:solidFill>
                <a:latin typeface="DM Sans"/>
                <a:ea typeface="DM Sans"/>
                <a:cs typeface="DM Sans"/>
                <a:sym typeface="DM Sans"/>
              </a:rPr>
              <a:t>Deep Learning</a:t>
            </a:r>
            <a:endParaRPr sz="1000">
              <a:solidFill>
                <a:srgbClr val="222222"/>
              </a:solidFill>
              <a:latin typeface="DM Sans"/>
              <a:ea typeface="DM Sans"/>
              <a:cs typeface="DM Sans"/>
              <a:sym typeface="DM Sans"/>
            </a:endParaRPr>
          </a:p>
        </p:txBody>
      </p:sp>
      <p:sp>
        <p:nvSpPr>
          <p:cNvPr id="124" name="Google Shape;124;p27"/>
          <p:cNvSpPr/>
          <p:nvPr/>
        </p:nvSpPr>
        <p:spPr>
          <a:xfrm>
            <a:off x="5763455" y="1343638"/>
            <a:ext cx="13992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000">
                <a:solidFill>
                  <a:srgbClr val="222222"/>
                </a:solidFill>
                <a:latin typeface="DM Sans"/>
                <a:ea typeface="DM Sans"/>
                <a:cs typeface="DM Sans"/>
                <a:sym typeface="DM Sans"/>
              </a:rPr>
              <a:t>Perceptrón y MLP</a:t>
            </a:r>
            <a:endParaRPr sz="1000">
              <a:solidFill>
                <a:srgbClr val="222222"/>
              </a:solidFill>
              <a:latin typeface="DM Sans"/>
              <a:ea typeface="DM Sans"/>
              <a:cs typeface="DM Sans"/>
              <a:sym typeface="DM Sans"/>
            </a:endParaRPr>
          </a:p>
        </p:txBody>
      </p:sp>
      <p:sp>
        <p:nvSpPr>
          <p:cNvPr id="125" name="Google Shape;125;p27"/>
          <p:cNvSpPr/>
          <p:nvPr/>
        </p:nvSpPr>
        <p:spPr>
          <a:xfrm>
            <a:off x="5763455" y="1974676"/>
            <a:ext cx="13992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000">
                <a:solidFill>
                  <a:srgbClr val="222222"/>
                </a:solidFill>
                <a:latin typeface="DM Sans"/>
                <a:ea typeface="DM Sans"/>
                <a:cs typeface="DM Sans"/>
                <a:sym typeface="DM Sans"/>
              </a:rPr>
              <a:t>CNN</a:t>
            </a:r>
            <a:endParaRPr sz="1000">
              <a:solidFill>
                <a:srgbClr val="222222"/>
              </a:solidFill>
              <a:latin typeface="DM Sans"/>
              <a:ea typeface="DM Sans"/>
              <a:cs typeface="DM Sans"/>
              <a:sym typeface="DM Sans"/>
            </a:endParaRPr>
          </a:p>
        </p:txBody>
      </p:sp>
      <p:sp>
        <p:nvSpPr>
          <p:cNvPr id="126" name="Google Shape;126;p27"/>
          <p:cNvSpPr/>
          <p:nvPr/>
        </p:nvSpPr>
        <p:spPr>
          <a:xfrm>
            <a:off x="5763475" y="2602925"/>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RNN</a:t>
            </a:r>
            <a:endParaRPr sz="1100">
              <a:solidFill>
                <a:srgbClr val="222222"/>
              </a:solidFill>
              <a:latin typeface="DM Sans"/>
              <a:ea typeface="DM Sans"/>
              <a:cs typeface="DM Sans"/>
              <a:sym typeface="DM Sans"/>
            </a:endParaRPr>
          </a:p>
        </p:txBody>
      </p:sp>
      <p:sp>
        <p:nvSpPr>
          <p:cNvPr id="127" name="Google Shape;127;p27"/>
          <p:cNvSpPr/>
          <p:nvPr/>
        </p:nvSpPr>
        <p:spPr>
          <a:xfrm>
            <a:off x="5763450" y="3250375"/>
            <a:ext cx="1399200" cy="27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Industrias</a:t>
            </a:r>
            <a:endParaRPr sz="1100">
              <a:solidFill>
                <a:srgbClr val="222222"/>
              </a:solidFill>
              <a:latin typeface="DM Sans"/>
              <a:ea typeface="DM Sans"/>
              <a:cs typeface="DM Sans"/>
              <a:sym typeface="DM Sans"/>
            </a:endParaRPr>
          </a:p>
        </p:txBody>
      </p:sp>
      <p:sp>
        <p:nvSpPr>
          <p:cNvPr id="128" name="Google Shape;128;p27"/>
          <p:cNvSpPr/>
          <p:nvPr/>
        </p:nvSpPr>
        <p:spPr>
          <a:xfrm>
            <a:off x="5763450" y="3867804"/>
            <a:ext cx="1399200" cy="37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100">
                <a:solidFill>
                  <a:srgbClr val="222222"/>
                </a:solidFill>
                <a:latin typeface="DM Sans"/>
                <a:ea typeface="DM Sans"/>
                <a:cs typeface="DM Sans"/>
                <a:sym typeface="DM Sans"/>
              </a:rPr>
              <a:t>Ejemplos de aplicación</a:t>
            </a:r>
            <a:endParaRPr sz="1100">
              <a:solidFill>
                <a:srgbClr val="222222"/>
              </a:solidFill>
              <a:latin typeface="DM Sans"/>
              <a:ea typeface="DM Sans"/>
              <a:cs typeface="DM Sans"/>
              <a:sym typeface="DM Sans"/>
            </a:endParaRPr>
          </a:p>
        </p:txBody>
      </p:sp>
      <p:cxnSp>
        <p:nvCxnSpPr>
          <p:cNvPr id="129" name="Google Shape;129;p27"/>
          <p:cNvCxnSpPr>
            <a:stCxn id="121" idx="3"/>
            <a:endCxn id="123" idx="1"/>
          </p:cNvCxnSpPr>
          <p:nvPr/>
        </p:nvCxnSpPr>
        <p:spPr>
          <a:xfrm rot="10800000" flipH="1">
            <a:off x="2913669" y="879725"/>
            <a:ext cx="2849700" cy="18483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0" name="Google Shape;130;p27"/>
          <p:cNvCxnSpPr>
            <a:stCxn id="121" idx="3"/>
            <a:endCxn id="124" idx="1"/>
          </p:cNvCxnSpPr>
          <p:nvPr/>
        </p:nvCxnSpPr>
        <p:spPr>
          <a:xfrm rot="10800000" flipH="1">
            <a:off x="2913669" y="1478825"/>
            <a:ext cx="2849700" cy="12492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1" name="Google Shape;131;p27"/>
          <p:cNvCxnSpPr>
            <a:stCxn id="121" idx="3"/>
            <a:endCxn id="125" idx="1"/>
          </p:cNvCxnSpPr>
          <p:nvPr/>
        </p:nvCxnSpPr>
        <p:spPr>
          <a:xfrm rot="10800000" flipH="1">
            <a:off x="2913669" y="2110025"/>
            <a:ext cx="2849700" cy="6180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2" name="Google Shape;132;p27"/>
          <p:cNvCxnSpPr>
            <a:stCxn id="121" idx="3"/>
            <a:endCxn id="126" idx="1"/>
          </p:cNvCxnSpPr>
          <p:nvPr/>
        </p:nvCxnSpPr>
        <p:spPr>
          <a:xfrm>
            <a:off x="2913669" y="2728025"/>
            <a:ext cx="2849700" cy="25200"/>
          </a:xfrm>
          <a:prstGeom prst="bentConnector3">
            <a:avLst>
              <a:gd name="adj1" fmla="val 50002"/>
            </a:avLst>
          </a:prstGeom>
          <a:noFill/>
          <a:ln w="9525" cap="flat" cmpd="sng">
            <a:solidFill>
              <a:srgbClr val="CCCCCC"/>
            </a:solidFill>
            <a:prstDash val="solid"/>
            <a:round/>
            <a:headEnd type="none" w="med" len="med"/>
            <a:tailEnd type="oval" w="med" len="med"/>
          </a:ln>
        </p:spPr>
      </p:cxnSp>
      <p:cxnSp>
        <p:nvCxnSpPr>
          <p:cNvPr id="133" name="Google Shape;133;p27"/>
          <p:cNvCxnSpPr>
            <a:stCxn id="121" idx="3"/>
            <a:endCxn id="127" idx="1"/>
          </p:cNvCxnSpPr>
          <p:nvPr/>
        </p:nvCxnSpPr>
        <p:spPr>
          <a:xfrm>
            <a:off x="2913669" y="2728025"/>
            <a:ext cx="2849700" cy="657600"/>
          </a:xfrm>
          <a:prstGeom prst="bentConnector3">
            <a:avLst>
              <a:gd name="adj1" fmla="val 50001"/>
            </a:avLst>
          </a:prstGeom>
          <a:noFill/>
          <a:ln w="9525" cap="flat" cmpd="sng">
            <a:solidFill>
              <a:srgbClr val="CCCCCC"/>
            </a:solidFill>
            <a:prstDash val="solid"/>
            <a:round/>
            <a:headEnd type="none" w="med" len="med"/>
            <a:tailEnd type="oval" w="med" len="med"/>
          </a:ln>
        </p:spPr>
      </p:cxnSp>
      <p:cxnSp>
        <p:nvCxnSpPr>
          <p:cNvPr id="134" name="Google Shape;134;p27"/>
          <p:cNvCxnSpPr>
            <a:stCxn id="121" idx="3"/>
            <a:endCxn id="128" idx="1"/>
          </p:cNvCxnSpPr>
          <p:nvPr/>
        </p:nvCxnSpPr>
        <p:spPr>
          <a:xfrm>
            <a:off x="2913669" y="2728025"/>
            <a:ext cx="2849700" cy="1325400"/>
          </a:xfrm>
          <a:prstGeom prst="bentConnector3">
            <a:avLst>
              <a:gd name="adj1" fmla="val 50001"/>
            </a:avLst>
          </a:prstGeom>
          <a:noFill/>
          <a:ln w="9525" cap="flat" cmpd="sng">
            <a:solidFill>
              <a:srgbClr val="CCCCCC"/>
            </a:solidFill>
            <a:prstDash val="solid"/>
            <a:round/>
            <a:headEnd type="none"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00"/>
        <p:cNvGrpSpPr/>
        <p:nvPr/>
      </p:nvGrpSpPr>
      <p:grpSpPr>
        <a:xfrm>
          <a:off x="0" y="0"/>
          <a:ext cx="0" cy="0"/>
          <a:chOff x="0" y="0"/>
          <a:chExt cx="0" cy="0"/>
        </a:xfrm>
      </p:grpSpPr>
      <p:sp>
        <p:nvSpPr>
          <p:cNvPr id="301" name="Google Shape;301;p46"/>
          <p:cNvSpPr txBox="1"/>
          <p:nvPr/>
        </p:nvSpPr>
        <p:spPr>
          <a:xfrm>
            <a:off x="473350" y="468000"/>
            <a:ext cx="81411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400" b="1">
                <a:solidFill>
                  <a:schemeClr val="dk1"/>
                </a:solidFill>
                <a:latin typeface="DM Sans"/>
                <a:ea typeface="DM Sans"/>
                <a:cs typeface="DM Sans"/>
                <a:sym typeface="DM Sans"/>
              </a:rPr>
              <a:t>Grandes cantidades de capas en modelos</a:t>
            </a:r>
            <a:endParaRPr sz="2400" b="1" i="0" u="none" strike="noStrike" cap="none">
              <a:solidFill>
                <a:schemeClr val="dk1"/>
              </a:solidFill>
              <a:latin typeface="DM Sans"/>
              <a:ea typeface="DM Sans"/>
              <a:cs typeface="DM Sans"/>
              <a:sym typeface="DM Sans"/>
            </a:endParaRPr>
          </a:p>
        </p:txBody>
      </p:sp>
      <p:sp>
        <p:nvSpPr>
          <p:cNvPr id="302" name="Google Shape;302;p4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3" name="Google Shape;303;p4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4" name="Google Shape;304;p46"/>
          <p:cNvSpPr txBox="1"/>
          <p:nvPr/>
        </p:nvSpPr>
        <p:spPr>
          <a:xfrm>
            <a:off x="637325" y="1068300"/>
            <a:ext cx="4924500" cy="3145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Para poder comprender las relaciones no lineales es necesario contar con grandes cantidades de datos y bastantes capas de entrada, ocultas y de salida. </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Cada una de estas capas procesa la información con el fin de lograr un entendimiento de la situación problema. Para ellos es importante elegir funciones de activación apropiadas.</a:t>
            </a:r>
            <a:endParaRPr sz="1600">
              <a:solidFill>
                <a:schemeClr val="dk1"/>
              </a:solidFill>
              <a:highlight>
                <a:schemeClr val="lt1"/>
              </a:highlight>
              <a:latin typeface="DM Sans"/>
              <a:ea typeface="DM Sans"/>
              <a:cs typeface="DM Sans"/>
              <a:sym typeface="DM Sans"/>
            </a:endParaRPr>
          </a:p>
        </p:txBody>
      </p:sp>
      <p:pic>
        <p:nvPicPr>
          <p:cNvPr id="305" name="Google Shape;305;p4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06" name="Google Shape;306;p46"/>
          <p:cNvPicPr preferRelativeResize="0"/>
          <p:nvPr/>
        </p:nvPicPr>
        <p:blipFill>
          <a:blip r:embed="rId4">
            <a:alphaModFix/>
          </a:blip>
          <a:stretch>
            <a:fillRect/>
          </a:stretch>
        </p:blipFill>
        <p:spPr>
          <a:xfrm>
            <a:off x="5614300" y="1233175"/>
            <a:ext cx="2872275" cy="2872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10"/>
        <p:cNvGrpSpPr/>
        <p:nvPr/>
      </p:nvGrpSpPr>
      <p:grpSpPr>
        <a:xfrm>
          <a:off x="0" y="0"/>
          <a:ext cx="0" cy="0"/>
          <a:chOff x="0" y="0"/>
          <a:chExt cx="0" cy="0"/>
        </a:xfrm>
      </p:grpSpPr>
      <p:sp>
        <p:nvSpPr>
          <p:cNvPr id="311" name="Google Shape;311;p47"/>
          <p:cNvSpPr txBox="1"/>
          <p:nvPr/>
        </p:nvSpPr>
        <p:spPr>
          <a:xfrm>
            <a:off x="473350" y="468000"/>
            <a:ext cx="81411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400" b="1">
                <a:solidFill>
                  <a:schemeClr val="dk1"/>
                </a:solidFill>
                <a:latin typeface="DM Sans"/>
                <a:ea typeface="DM Sans"/>
                <a:cs typeface="DM Sans"/>
                <a:sym typeface="DM Sans"/>
              </a:rPr>
              <a:t>Sensibilidad a hiperparametros </a:t>
            </a:r>
            <a:endParaRPr sz="2400" b="1" i="0" u="none" strike="noStrike" cap="none">
              <a:solidFill>
                <a:schemeClr val="dk1"/>
              </a:solidFill>
              <a:latin typeface="DM Sans"/>
              <a:ea typeface="DM Sans"/>
              <a:cs typeface="DM Sans"/>
              <a:sym typeface="DM Sans"/>
            </a:endParaRPr>
          </a:p>
        </p:txBody>
      </p:sp>
      <p:sp>
        <p:nvSpPr>
          <p:cNvPr id="312" name="Google Shape;312;p4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13" name="Google Shape;313;p4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14" name="Google Shape;314;p47"/>
          <p:cNvSpPr txBox="1"/>
          <p:nvPr/>
        </p:nvSpPr>
        <p:spPr>
          <a:xfrm>
            <a:off x="637325" y="1068300"/>
            <a:ext cx="4924500" cy="3145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Hiper parámetros como: Número de épocas, Batch Size, Número de capas, Tasa de aprendizaje necesitan ser ajustados de manera apropiada para lograr buenas métricas de performance.</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Las redes neuronales son sensibles a estas condiciones, por ende cometer Overfitting y underfitting puede ser algo común si se eligen mal estos parámetros </a:t>
            </a:r>
            <a:endParaRPr sz="1600">
              <a:solidFill>
                <a:schemeClr val="dk1"/>
              </a:solidFill>
              <a:highlight>
                <a:schemeClr val="lt1"/>
              </a:highlight>
              <a:latin typeface="DM Sans"/>
              <a:ea typeface="DM Sans"/>
              <a:cs typeface="DM Sans"/>
              <a:sym typeface="DM Sans"/>
            </a:endParaRPr>
          </a:p>
        </p:txBody>
      </p:sp>
      <p:pic>
        <p:nvPicPr>
          <p:cNvPr id="315" name="Google Shape;315;p4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16" name="Google Shape;316;p47"/>
          <p:cNvPicPr preferRelativeResize="0"/>
          <p:nvPr/>
        </p:nvPicPr>
        <p:blipFill>
          <a:blip r:embed="rId4">
            <a:alphaModFix/>
          </a:blip>
          <a:stretch>
            <a:fillRect/>
          </a:stretch>
        </p:blipFill>
        <p:spPr>
          <a:xfrm>
            <a:off x="5700875" y="1204763"/>
            <a:ext cx="2875206" cy="287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20"/>
        <p:cNvGrpSpPr/>
        <p:nvPr/>
      </p:nvGrpSpPr>
      <p:grpSpPr>
        <a:xfrm>
          <a:off x="0" y="0"/>
          <a:ext cx="0" cy="0"/>
          <a:chOff x="0" y="0"/>
          <a:chExt cx="0" cy="0"/>
        </a:xfrm>
      </p:grpSpPr>
      <p:sp>
        <p:nvSpPr>
          <p:cNvPr id="321" name="Google Shape;321;p48"/>
          <p:cNvSpPr txBox="1"/>
          <p:nvPr/>
        </p:nvSpPr>
        <p:spPr>
          <a:xfrm>
            <a:off x="473350" y="468000"/>
            <a:ext cx="8141100" cy="51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400" b="1">
                <a:solidFill>
                  <a:schemeClr val="dk1"/>
                </a:solidFill>
                <a:latin typeface="DM Sans"/>
                <a:ea typeface="DM Sans"/>
                <a:cs typeface="DM Sans"/>
                <a:sym typeface="DM Sans"/>
              </a:rPr>
              <a:t>Funciones de costo importantes</a:t>
            </a:r>
            <a:endParaRPr sz="2400" b="1" i="0" u="none" strike="noStrike" cap="none">
              <a:solidFill>
                <a:schemeClr val="dk1"/>
              </a:solidFill>
              <a:latin typeface="DM Sans"/>
              <a:ea typeface="DM Sans"/>
              <a:cs typeface="DM Sans"/>
              <a:sym typeface="DM Sans"/>
            </a:endParaRPr>
          </a:p>
        </p:txBody>
      </p:sp>
      <p:sp>
        <p:nvSpPr>
          <p:cNvPr id="322" name="Google Shape;322;p4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3" name="Google Shape;323;p4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24" name="Google Shape;324;p48"/>
          <p:cNvSpPr txBox="1"/>
          <p:nvPr/>
        </p:nvSpPr>
        <p:spPr>
          <a:xfrm>
            <a:off x="637325" y="1068300"/>
            <a:ext cx="4924500" cy="3145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highlight>
                  <a:schemeClr val="lt1"/>
                </a:highlight>
                <a:latin typeface="DM Sans"/>
                <a:ea typeface="DM Sans"/>
                <a:cs typeface="DM Sans"/>
                <a:sym typeface="DM Sans"/>
              </a:rPr>
              <a:t>En las redes neuronales se utilizan las </a:t>
            </a:r>
            <a:r>
              <a:rPr lang="es" sz="1600" b="1">
                <a:solidFill>
                  <a:schemeClr val="dk1"/>
                </a:solidFill>
                <a:highlight>
                  <a:schemeClr val="lt1"/>
                </a:highlight>
                <a:latin typeface="DM Sans"/>
                <a:ea typeface="DM Sans"/>
                <a:cs typeface="DM Sans"/>
                <a:sym typeface="DM Sans"/>
              </a:rPr>
              <a:t>funciones de costo </a:t>
            </a:r>
            <a:r>
              <a:rPr lang="es" sz="1600">
                <a:solidFill>
                  <a:schemeClr val="dk1"/>
                </a:solidFill>
                <a:highlight>
                  <a:schemeClr val="lt1"/>
                </a:highlight>
                <a:latin typeface="DM Sans"/>
                <a:ea typeface="DM Sans"/>
                <a:cs typeface="DM Sans"/>
                <a:sym typeface="DM Sans"/>
              </a:rPr>
              <a:t>para determinar si el modelo tiene buen o mal desempeño. </a:t>
            </a:r>
            <a:endParaRPr sz="1600">
              <a:solidFill>
                <a:schemeClr val="dk1"/>
              </a:solidFill>
              <a:highlight>
                <a:schemeClr val="lt1"/>
              </a:highlight>
              <a:latin typeface="DM Sans"/>
              <a:ea typeface="DM Sans"/>
              <a:cs typeface="DM Sans"/>
              <a:sym typeface="DM Sans"/>
            </a:endParaRPr>
          </a:p>
          <a:p>
            <a:pPr marL="0" lvl="0" indent="0" algn="l" rtl="0">
              <a:lnSpc>
                <a:spcPct val="150000"/>
              </a:lnSpc>
              <a:spcBef>
                <a:spcPts val="1000"/>
              </a:spcBef>
              <a:spcAft>
                <a:spcPts val="1000"/>
              </a:spcAft>
              <a:buNone/>
            </a:pPr>
            <a:r>
              <a:rPr lang="es" sz="1600">
                <a:solidFill>
                  <a:schemeClr val="dk1"/>
                </a:solidFill>
                <a:highlight>
                  <a:schemeClr val="lt1"/>
                </a:highlight>
                <a:latin typeface="DM Sans"/>
                <a:ea typeface="DM Sans"/>
                <a:cs typeface="DM Sans"/>
                <a:sym typeface="DM Sans"/>
              </a:rPr>
              <a:t>El objetivo es </a:t>
            </a:r>
            <a:r>
              <a:rPr lang="es" sz="1600" b="1">
                <a:solidFill>
                  <a:schemeClr val="dk1"/>
                </a:solidFill>
                <a:highlight>
                  <a:schemeClr val="lt1"/>
                </a:highlight>
                <a:latin typeface="DM Sans"/>
                <a:ea typeface="DM Sans"/>
                <a:cs typeface="DM Sans"/>
                <a:sym typeface="DM Sans"/>
              </a:rPr>
              <a:t>minimizar</a:t>
            </a:r>
            <a:r>
              <a:rPr lang="es" sz="1600">
                <a:solidFill>
                  <a:schemeClr val="dk1"/>
                </a:solidFill>
                <a:highlight>
                  <a:schemeClr val="lt1"/>
                </a:highlight>
                <a:latin typeface="DM Sans"/>
                <a:ea typeface="DM Sans"/>
                <a:cs typeface="DM Sans"/>
                <a:sym typeface="DM Sans"/>
              </a:rPr>
              <a:t> el costo cuando se compara con iteraciones previas. Existen diversos tipos de estas funciones como: </a:t>
            </a:r>
            <a:r>
              <a:rPr lang="es" sz="1600" b="1">
                <a:solidFill>
                  <a:schemeClr val="dk1"/>
                </a:solidFill>
                <a:highlight>
                  <a:schemeClr val="lt1"/>
                </a:highlight>
                <a:latin typeface="DM Sans"/>
                <a:ea typeface="DM Sans"/>
                <a:cs typeface="DM Sans"/>
                <a:sym typeface="DM Sans"/>
              </a:rPr>
              <a:t>Mean Absolute Error, Mean Squared Error, Hinge Loss, Cross Entropy</a:t>
            </a:r>
            <a:r>
              <a:rPr lang="es" sz="1600">
                <a:solidFill>
                  <a:schemeClr val="dk1"/>
                </a:solidFill>
                <a:highlight>
                  <a:schemeClr val="lt1"/>
                </a:highlight>
                <a:latin typeface="DM Sans"/>
                <a:ea typeface="DM Sans"/>
                <a:cs typeface="DM Sans"/>
                <a:sym typeface="DM Sans"/>
              </a:rPr>
              <a:t> entre otras son ejemplos</a:t>
            </a:r>
            <a:endParaRPr sz="1600">
              <a:solidFill>
                <a:schemeClr val="dk1"/>
              </a:solidFill>
              <a:highlight>
                <a:schemeClr val="lt1"/>
              </a:highlight>
              <a:latin typeface="DM Sans"/>
              <a:ea typeface="DM Sans"/>
              <a:cs typeface="DM Sans"/>
              <a:sym typeface="DM Sans"/>
            </a:endParaRPr>
          </a:p>
        </p:txBody>
      </p:sp>
      <p:pic>
        <p:nvPicPr>
          <p:cNvPr id="325" name="Google Shape;325;p4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26" name="Google Shape;326;p48"/>
          <p:cNvPicPr preferRelativeResize="0"/>
          <p:nvPr/>
        </p:nvPicPr>
        <p:blipFill>
          <a:blip r:embed="rId4">
            <a:alphaModFix/>
          </a:blip>
          <a:stretch>
            <a:fillRect/>
          </a:stretch>
        </p:blipFill>
        <p:spPr>
          <a:xfrm>
            <a:off x="5561825" y="1135613"/>
            <a:ext cx="2872275" cy="287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30"/>
        <p:cNvGrpSpPr/>
        <p:nvPr/>
      </p:nvGrpSpPr>
      <p:grpSpPr>
        <a:xfrm>
          <a:off x="0" y="0"/>
          <a:ext cx="0" cy="0"/>
          <a:chOff x="0" y="0"/>
          <a:chExt cx="0" cy="0"/>
        </a:xfrm>
      </p:grpSpPr>
      <p:sp>
        <p:nvSpPr>
          <p:cNvPr id="331" name="Google Shape;331;p49"/>
          <p:cNvSpPr txBox="1"/>
          <p:nvPr/>
        </p:nvSpPr>
        <p:spPr>
          <a:xfrm>
            <a:off x="1064475" y="2202300"/>
            <a:ext cx="7004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de Deep Learning</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35"/>
        <p:cNvGrpSpPr/>
        <p:nvPr/>
      </p:nvGrpSpPr>
      <p:grpSpPr>
        <a:xfrm>
          <a:off x="0" y="0"/>
          <a:ext cx="0" cy="0"/>
          <a:chOff x="0" y="0"/>
          <a:chExt cx="0" cy="0"/>
        </a:xfrm>
      </p:grpSpPr>
      <p:sp>
        <p:nvSpPr>
          <p:cNvPr id="336" name="Google Shape;336;p50"/>
          <p:cNvSpPr txBox="1"/>
          <p:nvPr/>
        </p:nvSpPr>
        <p:spPr>
          <a:xfrm>
            <a:off x="473350" y="468000"/>
            <a:ext cx="8141100" cy="544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600" b="1">
                <a:solidFill>
                  <a:schemeClr val="dk1"/>
                </a:solidFill>
                <a:latin typeface="DM Sans"/>
                <a:ea typeface="DM Sans"/>
                <a:cs typeface="DM Sans"/>
                <a:sym typeface="DM Sans"/>
              </a:rPr>
              <a:t>Ventajas de Deep Learning</a:t>
            </a:r>
            <a:endParaRPr sz="2600" b="1" i="0" u="none" strike="noStrike" cap="none">
              <a:solidFill>
                <a:schemeClr val="dk1"/>
              </a:solidFill>
              <a:latin typeface="DM Sans"/>
              <a:ea typeface="DM Sans"/>
              <a:cs typeface="DM Sans"/>
              <a:sym typeface="DM Sans"/>
            </a:endParaRPr>
          </a:p>
        </p:txBody>
      </p:sp>
      <p:sp>
        <p:nvSpPr>
          <p:cNvPr id="337" name="Google Shape;337;p5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8" name="Google Shape;338;p5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9" name="Google Shape;339;p50"/>
          <p:cNvSpPr txBox="1"/>
          <p:nvPr/>
        </p:nvSpPr>
        <p:spPr>
          <a:xfrm>
            <a:off x="637325" y="1012800"/>
            <a:ext cx="4924500" cy="3532500"/>
          </a:xfrm>
          <a:prstGeom prst="rect">
            <a:avLst/>
          </a:prstGeom>
          <a:solidFill>
            <a:schemeClr val="lt1"/>
          </a:solid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Resuelven problemas complejos como procesamiento de audio, texto y reconocimiento de imágenes entre otros</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Pueden utilizar las bondades de la computación en paralelo</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Los modelos se pueden entrenar con grandes cantidades de datos y se hacen mejores</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Predicciones de alta calidad y escalabilidad</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Funcionamiento apropiado con data no estructurada</a:t>
            </a:r>
            <a:endParaRPr sz="1500">
              <a:solidFill>
                <a:schemeClr val="dk1"/>
              </a:solidFill>
              <a:highlight>
                <a:schemeClr val="lt1"/>
              </a:highlight>
              <a:latin typeface="DM Sans"/>
              <a:ea typeface="DM Sans"/>
              <a:cs typeface="DM Sans"/>
              <a:sym typeface="DM Sans"/>
            </a:endParaRPr>
          </a:p>
        </p:txBody>
      </p:sp>
      <p:pic>
        <p:nvPicPr>
          <p:cNvPr id="340" name="Google Shape;340;p5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41" name="Google Shape;341;p50"/>
          <p:cNvPicPr preferRelativeResize="0"/>
          <p:nvPr/>
        </p:nvPicPr>
        <p:blipFill>
          <a:blip r:embed="rId4">
            <a:alphaModFix/>
          </a:blip>
          <a:stretch>
            <a:fillRect/>
          </a:stretch>
        </p:blipFill>
        <p:spPr>
          <a:xfrm>
            <a:off x="5733588" y="1163863"/>
            <a:ext cx="2633725" cy="281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45"/>
        <p:cNvGrpSpPr/>
        <p:nvPr/>
      </p:nvGrpSpPr>
      <p:grpSpPr>
        <a:xfrm>
          <a:off x="0" y="0"/>
          <a:ext cx="0" cy="0"/>
          <a:chOff x="0" y="0"/>
          <a:chExt cx="0" cy="0"/>
        </a:xfrm>
      </p:grpSpPr>
      <p:sp>
        <p:nvSpPr>
          <p:cNvPr id="346" name="Google Shape;346;p51"/>
          <p:cNvSpPr txBox="1"/>
          <p:nvPr/>
        </p:nvSpPr>
        <p:spPr>
          <a:xfrm>
            <a:off x="1064475" y="2202300"/>
            <a:ext cx="7004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Desventajas de Deep Learning</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50"/>
        <p:cNvGrpSpPr/>
        <p:nvPr/>
      </p:nvGrpSpPr>
      <p:grpSpPr>
        <a:xfrm>
          <a:off x="0" y="0"/>
          <a:ext cx="0" cy="0"/>
          <a:chOff x="0" y="0"/>
          <a:chExt cx="0" cy="0"/>
        </a:xfrm>
      </p:grpSpPr>
      <p:sp>
        <p:nvSpPr>
          <p:cNvPr id="351" name="Google Shape;351;p52"/>
          <p:cNvSpPr txBox="1"/>
          <p:nvPr/>
        </p:nvSpPr>
        <p:spPr>
          <a:xfrm>
            <a:off x="473350" y="468000"/>
            <a:ext cx="8141100" cy="544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600" b="1">
                <a:solidFill>
                  <a:schemeClr val="dk1"/>
                </a:solidFill>
                <a:latin typeface="DM Sans"/>
                <a:ea typeface="DM Sans"/>
                <a:cs typeface="DM Sans"/>
                <a:sym typeface="DM Sans"/>
              </a:rPr>
              <a:t>Desventajas de Deep Learning</a:t>
            </a:r>
            <a:endParaRPr sz="2600" b="1" i="0" u="none" strike="noStrike" cap="none">
              <a:solidFill>
                <a:schemeClr val="dk1"/>
              </a:solidFill>
              <a:latin typeface="DM Sans"/>
              <a:ea typeface="DM Sans"/>
              <a:cs typeface="DM Sans"/>
              <a:sym typeface="DM Sans"/>
            </a:endParaRPr>
          </a:p>
        </p:txBody>
      </p:sp>
      <p:sp>
        <p:nvSpPr>
          <p:cNvPr id="352" name="Google Shape;352;p5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3" name="Google Shape;353;p5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4" name="Google Shape;354;p52"/>
          <p:cNvSpPr txBox="1"/>
          <p:nvPr/>
        </p:nvSpPr>
        <p:spPr>
          <a:xfrm>
            <a:off x="637325" y="1012800"/>
            <a:ext cx="4924500" cy="3532500"/>
          </a:xfrm>
          <a:prstGeom prst="rect">
            <a:avLst/>
          </a:prstGeom>
          <a:solidFill>
            <a:schemeClr val="lt1"/>
          </a:solid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Se requieren grandes cantidades de datos comparado con otras técnicas</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Puede llegar a ser costoso debido a la complejidad de los modelos</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No existe una teoría estándar que pueda guiar en la selección de herramientas y requiere de fuertes conocimientos en matemáticas y topología</a:t>
            </a:r>
            <a:endParaRPr sz="1500">
              <a:solidFill>
                <a:schemeClr val="dk1"/>
              </a:solidFill>
              <a:highlight>
                <a:schemeClr val="lt1"/>
              </a:highlight>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highlight>
                  <a:schemeClr val="lt1"/>
                </a:highlight>
                <a:latin typeface="DM Sans"/>
                <a:ea typeface="DM Sans"/>
                <a:cs typeface="DM Sans"/>
                <a:sym typeface="DM Sans"/>
              </a:rPr>
              <a:t>Los sistemas aprenden por si mismos y son difíciles de comprender su evolución</a:t>
            </a:r>
            <a:endParaRPr sz="1500">
              <a:solidFill>
                <a:schemeClr val="dk1"/>
              </a:solidFill>
              <a:highlight>
                <a:schemeClr val="lt1"/>
              </a:highlight>
              <a:latin typeface="DM Sans"/>
              <a:ea typeface="DM Sans"/>
              <a:cs typeface="DM Sans"/>
              <a:sym typeface="DM Sans"/>
            </a:endParaRPr>
          </a:p>
        </p:txBody>
      </p:sp>
      <p:pic>
        <p:nvPicPr>
          <p:cNvPr id="355" name="Google Shape;355;p5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56" name="Google Shape;356;p52"/>
          <p:cNvPicPr preferRelativeResize="0"/>
          <p:nvPr/>
        </p:nvPicPr>
        <p:blipFill>
          <a:blip r:embed="rId4">
            <a:alphaModFix/>
          </a:blip>
          <a:stretch>
            <a:fillRect/>
          </a:stretch>
        </p:blipFill>
        <p:spPr>
          <a:xfrm>
            <a:off x="5733588" y="1163863"/>
            <a:ext cx="2633725" cy="281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70"/>
        <p:cNvGrpSpPr/>
        <p:nvPr/>
      </p:nvGrpSpPr>
      <p:grpSpPr>
        <a:xfrm>
          <a:off x="0" y="0"/>
          <a:ext cx="0" cy="0"/>
          <a:chOff x="0" y="0"/>
          <a:chExt cx="0" cy="0"/>
        </a:xfrm>
      </p:grpSpPr>
      <p:sp>
        <p:nvSpPr>
          <p:cNvPr id="371" name="Google Shape;371;p5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Perceptrón y Perceptrón multi-capa</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75"/>
        <p:cNvGrpSpPr/>
        <p:nvPr/>
      </p:nvGrpSpPr>
      <p:grpSpPr>
        <a:xfrm>
          <a:off x="0" y="0"/>
          <a:ext cx="0" cy="0"/>
          <a:chOff x="0" y="0"/>
          <a:chExt cx="0" cy="0"/>
        </a:xfrm>
      </p:grpSpPr>
      <p:sp>
        <p:nvSpPr>
          <p:cNvPr id="376" name="Google Shape;376;p5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Perceptrón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80"/>
        <p:cNvGrpSpPr/>
        <p:nvPr/>
      </p:nvGrpSpPr>
      <p:grpSpPr>
        <a:xfrm>
          <a:off x="0" y="0"/>
          <a:ext cx="0" cy="0"/>
          <a:chOff x="0" y="0"/>
          <a:chExt cx="0" cy="0"/>
        </a:xfrm>
      </p:grpSpPr>
      <p:sp>
        <p:nvSpPr>
          <p:cNvPr id="381" name="Google Shape;381;p56"/>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Perceptrón</a:t>
            </a:r>
            <a:endParaRPr sz="3000" b="1" i="0" u="none" strike="noStrike" cap="none">
              <a:solidFill>
                <a:schemeClr val="dk1"/>
              </a:solidFill>
              <a:latin typeface="DM Sans"/>
              <a:ea typeface="DM Sans"/>
              <a:cs typeface="DM Sans"/>
              <a:sym typeface="DM Sans"/>
            </a:endParaRPr>
          </a:p>
        </p:txBody>
      </p:sp>
      <p:sp>
        <p:nvSpPr>
          <p:cNvPr id="382" name="Google Shape;382;p5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3" name="Google Shape;383;p5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4" name="Google Shape;384;p56"/>
          <p:cNvSpPr txBox="1"/>
          <p:nvPr/>
        </p:nvSpPr>
        <p:spPr>
          <a:xfrm>
            <a:off x="603025" y="986800"/>
            <a:ext cx="4383600" cy="35325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Frank Rosenblatt, un psicólogo estadounidense, propuso el modelo de perceptrón clásico en 1958. Minsky y Papert (1969) lo refinaron y analizaron cuidadosamente; su modelo se conoce como modelo de perceptrón.</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El modelo de perceptrón, propuesto por Minsky-Papert, es un modelo computacional más general que la neurona de McCulloch-Pitts.</a:t>
            </a:r>
            <a:endParaRPr sz="1800">
              <a:solidFill>
                <a:schemeClr val="dk1"/>
              </a:solidFill>
              <a:latin typeface="DM Sans"/>
              <a:ea typeface="DM Sans"/>
              <a:cs typeface="DM Sans"/>
              <a:sym typeface="DM Sans"/>
            </a:endParaRPr>
          </a:p>
        </p:txBody>
      </p:sp>
      <p:pic>
        <p:nvPicPr>
          <p:cNvPr id="385" name="Google Shape;385;p5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86" name="Google Shape;386;p56"/>
          <p:cNvPicPr preferRelativeResize="0"/>
          <p:nvPr/>
        </p:nvPicPr>
        <p:blipFill>
          <a:blip r:embed="rId4">
            <a:alphaModFix/>
          </a:blip>
          <a:stretch>
            <a:fillRect/>
          </a:stretch>
        </p:blipFill>
        <p:spPr>
          <a:xfrm>
            <a:off x="4986625" y="1675875"/>
            <a:ext cx="3783576" cy="1791762"/>
          </a:xfrm>
          <a:prstGeom prst="rect">
            <a:avLst/>
          </a:prstGeom>
          <a:noFill/>
          <a:ln>
            <a:noFill/>
          </a:ln>
        </p:spPr>
      </p:pic>
      <p:sp>
        <p:nvSpPr>
          <p:cNvPr id="387" name="Google Shape;387;p56"/>
          <p:cNvSpPr txBox="1"/>
          <p:nvPr/>
        </p:nvSpPr>
        <p:spPr>
          <a:xfrm>
            <a:off x="5205150" y="3594700"/>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5"/>
              </a:rPr>
              <a:t>Perceptron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49"/>
        <p:cNvGrpSpPr/>
        <p:nvPr/>
      </p:nvGrpSpPr>
      <p:grpSpPr>
        <a:xfrm>
          <a:off x="0" y="0"/>
          <a:ext cx="0" cy="0"/>
          <a:chOff x="0" y="0"/>
          <a:chExt cx="0" cy="0"/>
        </a:xfrm>
      </p:grpSpPr>
      <p:sp>
        <p:nvSpPr>
          <p:cNvPr id="150" name="Google Shape;150;p29"/>
          <p:cNvSpPr txBox="1"/>
          <p:nvPr/>
        </p:nvSpPr>
        <p:spPr>
          <a:xfrm>
            <a:off x="1022175" y="1941375"/>
            <a:ext cx="69933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 a Deep Learning</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391"/>
        <p:cNvGrpSpPr/>
        <p:nvPr/>
      </p:nvGrpSpPr>
      <p:grpSpPr>
        <a:xfrm>
          <a:off x="0" y="0"/>
          <a:ext cx="0" cy="0"/>
          <a:chOff x="0" y="0"/>
          <a:chExt cx="0" cy="0"/>
        </a:xfrm>
      </p:grpSpPr>
      <p:sp>
        <p:nvSpPr>
          <p:cNvPr id="392" name="Google Shape;392;p57"/>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Perceptrón</a:t>
            </a:r>
            <a:endParaRPr sz="3000" b="1" i="0" u="none" strike="noStrike" cap="none">
              <a:solidFill>
                <a:schemeClr val="dk1"/>
              </a:solidFill>
              <a:latin typeface="DM Sans"/>
              <a:ea typeface="DM Sans"/>
              <a:cs typeface="DM Sans"/>
              <a:sym typeface="DM Sans"/>
            </a:endParaRPr>
          </a:p>
        </p:txBody>
      </p:sp>
      <p:sp>
        <p:nvSpPr>
          <p:cNvPr id="393" name="Google Shape;393;p5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4" name="Google Shape;394;p5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5" name="Google Shape;395;p57"/>
          <p:cNvSpPr txBox="1"/>
          <p:nvPr/>
        </p:nvSpPr>
        <p:spPr>
          <a:xfrm>
            <a:off x="603025" y="986800"/>
            <a:ext cx="4383600" cy="28398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En este caso el output deseado se obtiene como una suma ponderada de las variables input.</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A diferencia del algoritmo de neurona propuesto por McCulloch y Pitts los inputs ya no necesitan ser variables binarias lo cual lo hace un algoritmo generalizable y bastante útil en diversos contextos</a:t>
            </a:r>
            <a:endParaRPr sz="1500">
              <a:solidFill>
                <a:srgbClr val="17161B"/>
              </a:solidFill>
              <a:latin typeface="DM Sans"/>
              <a:ea typeface="DM Sans"/>
              <a:cs typeface="DM Sans"/>
              <a:sym typeface="DM Sans"/>
            </a:endParaRPr>
          </a:p>
        </p:txBody>
      </p:sp>
      <p:pic>
        <p:nvPicPr>
          <p:cNvPr id="396" name="Google Shape;396;p5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397" name="Google Shape;397;p57"/>
          <p:cNvPicPr preferRelativeResize="0"/>
          <p:nvPr/>
        </p:nvPicPr>
        <p:blipFill>
          <a:blip r:embed="rId4">
            <a:alphaModFix/>
          </a:blip>
          <a:stretch>
            <a:fillRect/>
          </a:stretch>
        </p:blipFill>
        <p:spPr>
          <a:xfrm>
            <a:off x="4986625" y="1675875"/>
            <a:ext cx="3783576" cy="1791762"/>
          </a:xfrm>
          <a:prstGeom prst="rect">
            <a:avLst/>
          </a:prstGeom>
          <a:noFill/>
          <a:ln>
            <a:noFill/>
          </a:ln>
        </p:spPr>
      </p:pic>
      <p:sp>
        <p:nvSpPr>
          <p:cNvPr id="398" name="Google Shape;398;p57"/>
          <p:cNvSpPr txBox="1"/>
          <p:nvPr/>
        </p:nvSpPr>
        <p:spPr>
          <a:xfrm>
            <a:off x="5205150" y="3594700"/>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5"/>
              </a:rPr>
              <a:t>Perceptron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02"/>
        <p:cNvGrpSpPr/>
        <p:nvPr/>
      </p:nvGrpSpPr>
      <p:grpSpPr>
        <a:xfrm>
          <a:off x="0" y="0"/>
          <a:ext cx="0" cy="0"/>
          <a:chOff x="0" y="0"/>
          <a:chExt cx="0" cy="0"/>
        </a:xfrm>
      </p:grpSpPr>
      <p:sp>
        <p:nvSpPr>
          <p:cNvPr id="403" name="Google Shape;403;p5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07"/>
        <p:cNvGrpSpPr/>
        <p:nvPr/>
      </p:nvGrpSpPr>
      <p:grpSpPr>
        <a:xfrm>
          <a:off x="0" y="0"/>
          <a:ext cx="0" cy="0"/>
          <a:chOff x="0" y="0"/>
          <a:chExt cx="0" cy="0"/>
        </a:xfrm>
      </p:grpSpPr>
      <p:sp>
        <p:nvSpPr>
          <p:cNvPr id="408" name="Google Shape;408;p59"/>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a:t>
            </a:r>
            <a:endParaRPr sz="3000" b="1" i="0" u="none" strike="noStrike" cap="none">
              <a:solidFill>
                <a:schemeClr val="dk1"/>
              </a:solidFill>
              <a:latin typeface="DM Sans"/>
              <a:ea typeface="DM Sans"/>
              <a:cs typeface="DM Sans"/>
              <a:sym typeface="DM Sans"/>
            </a:endParaRPr>
          </a:p>
        </p:txBody>
      </p:sp>
      <p:sp>
        <p:nvSpPr>
          <p:cNvPr id="409" name="Google Shape;409;p5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0" name="Google Shape;410;p5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1" name="Google Shape;411;p59"/>
          <p:cNvSpPr txBox="1"/>
          <p:nvPr/>
        </p:nvSpPr>
        <p:spPr>
          <a:xfrm>
            <a:off x="603025" y="986800"/>
            <a:ext cx="7920300" cy="7620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Consideremos la tarea de predecir si una persona verá un juego aleatorio o no. Utilizaremos 3 variables independientes binarias para simplificar el análisis </a:t>
            </a:r>
            <a:endParaRPr sz="1500">
              <a:solidFill>
                <a:srgbClr val="17161B"/>
              </a:solidFill>
              <a:latin typeface="DM Sans"/>
              <a:ea typeface="DM Sans"/>
              <a:cs typeface="DM Sans"/>
              <a:sym typeface="DM Sans"/>
            </a:endParaRPr>
          </a:p>
        </p:txBody>
      </p:sp>
      <p:pic>
        <p:nvPicPr>
          <p:cNvPr id="412" name="Google Shape;412;p59"/>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13" name="Google Shape;413;p59"/>
          <p:cNvSpPr txBox="1"/>
          <p:nvPr/>
        </p:nvSpPr>
        <p:spPr>
          <a:xfrm>
            <a:off x="6883750" y="3552925"/>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4"/>
              </a:rPr>
              <a:t>Perceptron</a:t>
            </a:r>
            <a:endParaRPr/>
          </a:p>
        </p:txBody>
      </p:sp>
      <p:pic>
        <p:nvPicPr>
          <p:cNvPr id="414" name="Google Shape;414;p59"/>
          <p:cNvPicPr preferRelativeResize="0"/>
          <p:nvPr/>
        </p:nvPicPr>
        <p:blipFill rotWithShape="1">
          <a:blip r:embed="rId5">
            <a:alphaModFix/>
          </a:blip>
          <a:srcRect l="2498" t="3740" r="1771" b="6998"/>
          <a:stretch/>
        </p:blipFill>
        <p:spPr>
          <a:xfrm>
            <a:off x="384475" y="2108475"/>
            <a:ext cx="6546688" cy="237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18"/>
        <p:cNvGrpSpPr/>
        <p:nvPr/>
      </p:nvGrpSpPr>
      <p:grpSpPr>
        <a:xfrm>
          <a:off x="0" y="0"/>
          <a:ext cx="0" cy="0"/>
          <a:chOff x="0" y="0"/>
          <a:chExt cx="0" cy="0"/>
        </a:xfrm>
      </p:grpSpPr>
      <p:sp>
        <p:nvSpPr>
          <p:cNvPr id="419" name="Google Shape;419;p6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a:t>
            </a:r>
            <a:endParaRPr sz="3000" b="1" i="0" u="none" strike="noStrike" cap="none">
              <a:solidFill>
                <a:schemeClr val="dk1"/>
              </a:solidFill>
              <a:latin typeface="DM Sans"/>
              <a:ea typeface="DM Sans"/>
              <a:cs typeface="DM Sans"/>
              <a:sym typeface="DM Sans"/>
            </a:endParaRPr>
          </a:p>
        </p:txBody>
      </p:sp>
      <p:sp>
        <p:nvSpPr>
          <p:cNvPr id="420" name="Google Shape;420;p6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21" name="Google Shape;421;p6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22" name="Google Shape;422;p60"/>
          <p:cNvSpPr txBox="1"/>
          <p:nvPr/>
        </p:nvSpPr>
        <p:spPr>
          <a:xfrm>
            <a:off x="603025" y="986800"/>
            <a:ext cx="7920300" cy="11430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w1,w2 y w3 son los pesos por otro lado w0 se le conoce como el sesgo. Todos estos parámetros dependen de los datos. Mientras más grande (&gt;</a:t>
            </a:r>
            <a:r>
              <a:rPr lang="es" sz="1650" b="1">
                <a:solidFill>
                  <a:srgbClr val="202124"/>
                </a:solidFill>
                <a:highlight>
                  <a:srgbClr val="FFFFFF"/>
                </a:highlight>
                <a:latin typeface="DM Sans"/>
                <a:ea typeface="DM Sans"/>
                <a:cs typeface="DM Sans"/>
                <a:sym typeface="DM Sans"/>
              </a:rPr>
              <a:t>θ</a:t>
            </a:r>
            <a:r>
              <a:rPr lang="es" sz="1500">
                <a:solidFill>
                  <a:srgbClr val="17161B"/>
                </a:solidFill>
                <a:latin typeface="DM Sans"/>
                <a:ea typeface="DM Sans"/>
                <a:cs typeface="DM Sans"/>
                <a:sym typeface="DM Sans"/>
              </a:rPr>
              <a:t>) sea la suma ponderada mayor probabilidad tendremos de que una persona vea el partido</a:t>
            </a:r>
            <a:endParaRPr sz="1500">
              <a:solidFill>
                <a:srgbClr val="17161B"/>
              </a:solidFill>
              <a:latin typeface="DM Sans"/>
              <a:ea typeface="DM Sans"/>
              <a:cs typeface="DM Sans"/>
              <a:sym typeface="DM Sans"/>
            </a:endParaRPr>
          </a:p>
        </p:txBody>
      </p:sp>
      <p:pic>
        <p:nvPicPr>
          <p:cNvPr id="423" name="Google Shape;423;p60"/>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24" name="Google Shape;424;p60"/>
          <p:cNvSpPr txBox="1"/>
          <p:nvPr/>
        </p:nvSpPr>
        <p:spPr>
          <a:xfrm>
            <a:off x="6826225" y="3541425"/>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4"/>
              </a:rPr>
              <a:t>Perceptron</a:t>
            </a:r>
            <a:endParaRPr/>
          </a:p>
        </p:txBody>
      </p:sp>
      <p:pic>
        <p:nvPicPr>
          <p:cNvPr id="425" name="Google Shape;425;p60"/>
          <p:cNvPicPr preferRelativeResize="0"/>
          <p:nvPr/>
        </p:nvPicPr>
        <p:blipFill rotWithShape="1">
          <a:blip r:embed="rId5">
            <a:alphaModFix/>
          </a:blip>
          <a:srcRect l="2498" t="3740" r="1771" b="6998"/>
          <a:stretch/>
        </p:blipFill>
        <p:spPr>
          <a:xfrm>
            <a:off x="384475" y="2108475"/>
            <a:ext cx="6546688" cy="2373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29"/>
        <p:cNvGrpSpPr/>
        <p:nvPr/>
      </p:nvGrpSpPr>
      <p:grpSpPr>
        <a:xfrm>
          <a:off x="0" y="0"/>
          <a:ext cx="0" cy="0"/>
          <a:chOff x="0" y="0"/>
          <a:chExt cx="0" cy="0"/>
        </a:xfrm>
      </p:grpSpPr>
      <p:sp>
        <p:nvSpPr>
          <p:cNvPr id="430" name="Google Shape;430;p6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34"/>
        <p:cNvGrpSpPr/>
        <p:nvPr/>
      </p:nvGrpSpPr>
      <p:grpSpPr>
        <a:xfrm>
          <a:off x="0" y="0"/>
          <a:ext cx="0" cy="0"/>
          <a:chOff x="0" y="0"/>
          <a:chExt cx="0" cy="0"/>
        </a:xfrm>
      </p:grpSpPr>
      <p:sp>
        <p:nvSpPr>
          <p:cNvPr id="435" name="Google Shape;435;p62"/>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Ventajas y desventajas</a:t>
            </a:r>
            <a:endParaRPr sz="3000" b="1" i="0" u="none" strike="noStrike" cap="none">
              <a:solidFill>
                <a:schemeClr val="dk1"/>
              </a:solidFill>
              <a:latin typeface="DM Sans"/>
              <a:ea typeface="DM Sans"/>
              <a:cs typeface="DM Sans"/>
              <a:sym typeface="DM Sans"/>
            </a:endParaRPr>
          </a:p>
        </p:txBody>
      </p:sp>
      <p:sp>
        <p:nvSpPr>
          <p:cNvPr id="436" name="Google Shape;436;p6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37" name="Google Shape;437;p6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38" name="Google Shape;438;p62"/>
          <p:cNvPicPr preferRelativeResize="0"/>
          <p:nvPr/>
        </p:nvPicPr>
        <p:blipFill>
          <a:blip r:embed="rId3">
            <a:alphaModFix/>
          </a:blip>
          <a:stretch>
            <a:fillRect/>
          </a:stretch>
        </p:blipFill>
        <p:spPr>
          <a:xfrm>
            <a:off x="8014500" y="468000"/>
            <a:ext cx="600300" cy="600300"/>
          </a:xfrm>
          <a:prstGeom prst="rect">
            <a:avLst/>
          </a:prstGeom>
          <a:noFill/>
          <a:ln>
            <a:noFill/>
          </a:ln>
        </p:spPr>
      </p:pic>
      <p:graphicFrame>
        <p:nvGraphicFramePr>
          <p:cNvPr id="439" name="Google Shape;439;p62"/>
          <p:cNvGraphicFramePr/>
          <p:nvPr/>
        </p:nvGraphicFramePr>
        <p:xfrm>
          <a:off x="924400" y="1216675"/>
          <a:ext cx="7239000" cy="2621130"/>
        </p:xfrm>
        <a:graphic>
          <a:graphicData uri="http://schemas.openxmlformats.org/drawingml/2006/table">
            <a:tbl>
              <a:tblPr>
                <a:noFill/>
                <a:tableStyleId>{CDAE1382-35D7-48DA-8D97-8488C486EF6D}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s" b="1"/>
                        <a:t>Ventajas</a:t>
                      </a:r>
                      <a:endParaRPr b="1"/>
                    </a:p>
                  </a:txBody>
                  <a:tcPr marL="91425" marR="91425" marT="91425" marB="91425">
                    <a:solidFill>
                      <a:srgbClr val="EA90FF"/>
                    </a:solidFill>
                  </a:tcPr>
                </a:tc>
                <a:tc>
                  <a:txBody>
                    <a:bodyPr/>
                    <a:lstStyle/>
                    <a:p>
                      <a:pPr marL="0" lvl="0" indent="0" algn="ctr" rtl="0">
                        <a:spcBef>
                          <a:spcPts val="0"/>
                        </a:spcBef>
                        <a:spcAft>
                          <a:spcPts val="0"/>
                        </a:spcAft>
                        <a:buNone/>
                      </a:pPr>
                      <a:r>
                        <a:rPr lang="es" b="1"/>
                        <a:t>Desventajas</a:t>
                      </a:r>
                      <a:endParaRPr b="1"/>
                    </a:p>
                  </a:txBody>
                  <a:tcPr marL="91425" marR="91425" marT="91425" marB="91425">
                    <a:solidFill>
                      <a:srgbClr val="EA90FF"/>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
                        <a:t>Tiene buenos fundamentos matemáticos</a:t>
                      </a:r>
                      <a:endParaRPr/>
                    </a:p>
                  </a:txBody>
                  <a:tcPr marL="91425" marR="91425" marT="91425" marB="91425"/>
                </a:tc>
                <a:tc>
                  <a:txBody>
                    <a:bodyPr/>
                    <a:lstStyle/>
                    <a:p>
                      <a:pPr marL="0" lvl="0" indent="0" algn="ctr" rtl="0">
                        <a:spcBef>
                          <a:spcPts val="0"/>
                        </a:spcBef>
                        <a:spcAft>
                          <a:spcPts val="0"/>
                        </a:spcAft>
                        <a:buNone/>
                      </a:pPr>
                      <a:r>
                        <a:rPr lang="es"/>
                        <a:t>No se puede entender fácilmente la representación del conocimiento</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s"/>
                        <a:t>Si la solución existe puede ser encontrada</a:t>
                      </a:r>
                      <a:endParaRPr/>
                    </a:p>
                  </a:txBody>
                  <a:tcPr marL="91425" marR="91425" marT="91425" marB="91425"/>
                </a:tc>
                <a:tc>
                  <a:txBody>
                    <a:bodyPr/>
                    <a:lstStyle/>
                    <a:p>
                      <a:pPr marL="0" lvl="0" indent="0" algn="ctr" rtl="0">
                        <a:spcBef>
                          <a:spcPts val="0"/>
                        </a:spcBef>
                        <a:spcAft>
                          <a:spcPts val="0"/>
                        </a:spcAft>
                        <a:buNone/>
                      </a:pPr>
                      <a:r>
                        <a:rPr lang="es"/>
                        <a:t>Es un clasificador binario principalmente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s"/>
                        <a:t>Funciona bien con problemas bien definidos</a:t>
                      </a:r>
                      <a:endParaRPr/>
                    </a:p>
                  </a:txBody>
                  <a:tcPr marL="91425" marR="91425" marT="91425" marB="91425"/>
                </a:tc>
                <a:tc>
                  <a:txBody>
                    <a:bodyPr/>
                    <a:lstStyle/>
                    <a:p>
                      <a:pPr marL="0" lvl="0" indent="0" algn="ctr" rtl="0">
                        <a:spcBef>
                          <a:spcPts val="0"/>
                        </a:spcBef>
                        <a:spcAft>
                          <a:spcPts val="0"/>
                        </a:spcAft>
                        <a:buNone/>
                      </a:pPr>
                      <a:r>
                        <a:rPr lang="es"/>
                        <a:t>No funciona bien con datos que no sean linealmente separables (problema XOR)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
                        <a:t>Funciona bastante bien a pesar de presentar ruido en los datos</a:t>
                      </a:r>
                      <a:endParaRPr/>
                    </a:p>
                  </a:txBody>
                  <a:tcPr marL="91425" marR="91425" marT="91425" marB="91425"/>
                </a:tc>
                <a:tc>
                  <a:txBody>
                    <a:bodyPr/>
                    <a:lstStyle/>
                    <a:p>
                      <a:pPr marL="0" lvl="0" indent="0" algn="ctr" rtl="0">
                        <a:spcBef>
                          <a:spcPts val="0"/>
                        </a:spcBef>
                        <a:spcAft>
                          <a:spcPts val="0"/>
                        </a:spcAft>
                        <a:buNone/>
                      </a:pPr>
                      <a:r>
                        <a:rPr lang="es"/>
                        <a:t>No se puede actualizar el conocimiento del algoritmo si no es con entrenamiento</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43"/>
        <p:cNvGrpSpPr/>
        <p:nvPr/>
      </p:nvGrpSpPr>
      <p:grpSpPr>
        <a:xfrm>
          <a:off x="0" y="0"/>
          <a:ext cx="0" cy="0"/>
          <a:chOff x="0" y="0"/>
          <a:chExt cx="0" cy="0"/>
        </a:xfrm>
      </p:grpSpPr>
      <p:sp>
        <p:nvSpPr>
          <p:cNvPr id="444" name="Google Shape;444;p6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Perceptrón multicapa (MLP)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48"/>
        <p:cNvGrpSpPr/>
        <p:nvPr/>
      </p:nvGrpSpPr>
      <p:grpSpPr>
        <a:xfrm>
          <a:off x="0" y="0"/>
          <a:ext cx="0" cy="0"/>
          <a:chOff x="0" y="0"/>
          <a:chExt cx="0" cy="0"/>
        </a:xfrm>
      </p:grpSpPr>
      <p:sp>
        <p:nvSpPr>
          <p:cNvPr id="449" name="Google Shape;449;p64"/>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Perceptrón multicapa (MLP)</a:t>
            </a:r>
            <a:endParaRPr sz="3000" b="1" i="0" u="none" strike="noStrike" cap="none">
              <a:solidFill>
                <a:schemeClr val="dk1"/>
              </a:solidFill>
              <a:latin typeface="DM Sans"/>
              <a:ea typeface="DM Sans"/>
              <a:cs typeface="DM Sans"/>
              <a:sym typeface="DM Sans"/>
            </a:endParaRPr>
          </a:p>
        </p:txBody>
      </p:sp>
      <p:sp>
        <p:nvSpPr>
          <p:cNvPr id="450" name="Google Shape;450;p6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1" name="Google Shape;451;p6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2" name="Google Shape;452;p64"/>
          <p:cNvSpPr txBox="1"/>
          <p:nvPr/>
        </p:nvSpPr>
        <p:spPr>
          <a:xfrm>
            <a:off x="603025" y="1068300"/>
            <a:ext cx="4383600" cy="31863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Un perceptrón multicapa (MLP) es una red neuronal artificial que genera un conjunto de salidas a partir de un conjunto de entradas. </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Se caracteriza por varias capas de nodos de entrada conectados como un grafo dirigido entre las capas de entrada y salida. Utiliza backpropagation para entrenar la red ajustando los pesos correspondientes</a:t>
            </a:r>
            <a:endParaRPr sz="1800">
              <a:solidFill>
                <a:schemeClr val="dk1"/>
              </a:solidFill>
              <a:latin typeface="DM Sans"/>
              <a:ea typeface="DM Sans"/>
              <a:cs typeface="DM Sans"/>
              <a:sym typeface="DM Sans"/>
            </a:endParaRPr>
          </a:p>
        </p:txBody>
      </p:sp>
      <p:pic>
        <p:nvPicPr>
          <p:cNvPr id="453" name="Google Shape;453;p64"/>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54" name="Google Shape;454;p64"/>
          <p:cNvSpPr txBox="1"/>
          <p:nvPr/>
        </p:nvSpPr>
        <p:spPr>
          <a:xfrm>
            <a:off x="5205150" y="3594700"/>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4"/>
              </a:rPr>
              <a:t>Perceptron</a:t>
            </a:r>
            <a:endParaRPr/>
          </a:p>
        </p:txBody>
      </p:sp>
      <p:pic>
        <p:nvPicPr>
          <p:cNvPr id="455" name="Google Shape;455;p64"/>
          <p:cNvPicPr preferRelativeResize="0"/>
          <p:nvPr/>
        </p:nvPicPr>
        <p:blipFill rotWithShape="1">
          <a:blip r:embed="rId5">
            <a:alphaModFix/>
          </a:blip>
          <a:srcRect l="10971" t="1444" r="5909" b="3498"/>
          <a:stretch/>
        </p:blipFill>
        <p:spPr>
          <a:xfrm>
            <a:off x="4986625" y="1239400"/>
            <a:ext cx="3558951" cy="268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59"/>
        <p:cNvGrpSpPr/>
        <p:nvPr/>
      </p:nvGrpSpPr>
      <p:grpSpPr>
        <a:xfrm>
          <a:off x="0" y="0"/>
          <a:ext cx="0" cy="0"/>
          <a:chOff x="0" y="0"/>
          <a:chExt cx="0" cy="0"/>
        </a:xfrm>
      </p:grpSpPr>
      <p:sp>
        <p:nvSpPr>
          <p:cNvPr id="460" name="Google Shape;460;p65"/>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Perceptrón multicapa (MLP)</a:t>
            </a:r>
            <a:endParaRPr sz="3000" b="1" i="0" u="none" strike="noStrike" cap="none">
              <a:solidFill>
                <a:schemeClr val="dk1"/>
              </a:solidFill>
              <a:latin typeface="DM Sans"/>
              <a:ea typeface="DM Sans"/>
              <a:cs typeface="DM Sans"/>
              <a:sym typeface="DM Sans"/>
            </a:endParaRPr>
          </a:p>
        </p:txBody>
      </p:sp>
      <p:sp>
        <p:nvSpPr>
          <p:cNvPr id="461" name="Google Shape;461;p6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62" name="Google Shape;462;p6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63" name="Google Shape;463;p65"/>
          <p:cNvSpPr txBox="1"/>
          <p:nvPr/>
        </p:nvSpPr>
        <p:spPr>
          <a:xfrm>
            <a:off x="603025" y="1068300"/>
            <a:ext cx="4383600" cy="35325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s" sz="1500">
                <a:solidFill>
                  <a:srgbClr val="17161B"/>
                </a:solidFill>
                <a:latin typeface="DM Sans"/>
                <a:ea typeface="DM Sans"/>
                <a:cs typeface="DM Sans"/>
                <a:sym typeface="DM Sans"/>
              </a:rPr>
              <a:t>Cada nodo excepto los de entrada, tiene una función de activación no lineal.</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SzPts val="1100"/>
              <a:buFont typeface="Arial"/>
              <a:buNone/>
            </a:pP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SzPts val="1100"/>
              <a:buFont typeface="Arial"/>
              <a:buNone/>
            </a:pPr>
            <a:r>
              <a:rPr lang="es" sz="1500">
                <a:solidFill>
                  <a:srgbClr val="17161B"/>
                </a:solidFill>
                <a:latin typeface="DM Sans"/>
                <a:ea typeface="DM Sans"/>
                <a:cs typeface="DM Sans"/>
                <a:sym typeface="DM Sans"/>
              </a:rPr>
              <a:t>El MLP es un algoritmo que se usa ampliamente para resolver problemas que requieren aprendizaje supervisado. Tiene diversas aplicaciones que incluyen reconocimiento de voz, reconocimiento de imágenes y traducción automática.</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endParaRPr sz="1500">
              <a:solidFill>
                <a:srgbClr val="17161B"/>
              </a:solidFill>
              <a:latin typeface="DM Sans"/>
              <a:ea typeface="DM Sans"/>
              <a:cs typeface="DM Sans"/>
              <a:sym typeface="DM Sans"/>
            </a:endParaRPr>
          </a:p>
        </p:txBody>
      </p:sp>
      <p:pic>
        <p:nvPicPr>
          <p:cNvPr id="464" name="Google Shape;464;p65"/>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465" name="Google Shape;465;p65"/>
          <p:cNvSpPr txBox="1"/>
          <p:nvPr/>
        </p:nvSpPr>
        <p:spPr>
          <a:xfrm>
            <a:off x="5205150" y="3594700"/>
            <a:ext cx="320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 </a:t>
            </a:r>
            <a:r>
              <a:rPr lang="es" u="sng">
                <a:solidFill>
                  <a:schemeClr val="hlink"/>
                </a:solidFill>
                <a:hlinkClick r:id="rId4"/>
              </a:rPr>
              <a:t>Perceptron</a:t>
            </a:r>
            <a:endParaRPr/>
          </a:p>
        </p:txBody>
      </p:sp>
      <p:pic>
        <p:nvPicPr>
          <p:cNvPr id="466" name="Google Shape;466;p65"/>
          <p:cNvPicPr preferRelativeResize="0"/>
          <p:nvPr/>
        </p:nvPicPr>
        <p:blipFill rotWithShape="1">
          <a:blip r:embed="rId5">
            <a:alphaModFix/>
          </a:blip>
          <a:srcRect l="10971" t="1444" r="5909" b="3498"/>
          <a:stretch/>
        </p:blipFill>
        <p:spPr>
          <a:xfrm>
            <a:off x="4986625" y="1239400"/>
            <a:ext cx="3558951" cy="2681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70"/>
        <p:cNvGrpSpPr/>
        <p:nvPr/>
      </p:nvGrpSpPr>
      <p:grpSpPr>
        <a:xfrm>
          <a:off x="0" y="0"/>
          <a:ext cx="0" cy="0"/>
          <a:chOff x="0" y="0"/>
          <a:chExt cx="0" cy="0"/>
        </a:xfrm>
      </p:grpSpPr>
      <p:sp>
        <p:nvSpPr>
          <p:cNvPr id="471" name="Google Shape;471;p6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54"/>
        <p:cNvGrpSpPr/>
        <p:nvPr/>
      </p:nvGrpSpPr>
      <p:grpSpPr>
        <a:xfrm>
          <a:off x="0" y="0"/>
          <a:ext cx="0" cy="0"/>
          <a:chOff x="0" y="0"/>
          <a:chExt cx="0" cy="0"/>
        </a:xfrm>
      </p:grpSpPr>
      <p:sp>
        <p:nvSpPr>
          <p:cNvPr id="155" name="Google Shape;155;p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75"/>
        <p:cNvGrpSpPr/>
        <p:nvPr/>
      </p:nvGrpSpPr>
      <p:grpSpPr>
        <a:xfrm>
          <a:off x="0" y="0"/>
          <a:ext cx="0" cy="0"/>
          <a:chOff x="0" y="0"/>
          <a:chExt cx="0" cy="0"/>
        </a:xfrm>
      </p:grpSpPr>
      <p:sp>
        <p:nvSpPr>
          <p:cNvPr id="476" name="Google Shape;476;p67"/>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a:t>
            </a:r>
            <a:endParaRPr sz="3000" b="1" i="0" u="none" strike="noStrike" cap="none">
              <a:solidFill>
                <a:schemeClr val="dk1"/>
              </a:solidFill>
              <a:latin typeface="DM Sans"/>
              <a:ea typeface="DM Sans"/>
              <a:cs typeface="DM Sans"/>
              <a:sym typeface="DM Sans"/>
            </a:endParaRPr>
          </a:p>
        </p:txBody>
      </p:sp>
      <p:sp>
        <p:nvSpPr>
          <p:cNvPr id="477" name="Google Shape;477;p6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8" name="Google Shape;478;p6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9" name="Google Shape;479;p67"/>
          <p:cNvSpPr txBox="1"/>
          <p:nvPr/>
        </p:nvSpPr>
        <p:spPr>
          <a:xfrm>
            <a:off x="603025" y="1068300"/>
            <a:ext cx="3693600" cy="31863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Consideremos la tarea de predecir el salario neto de una persona con base en dos variables (x1= cantidad de horas trabajadas y x2= horas extra)</a:t>
            </a: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endParaRPr sz="1500">
              <a:solidFill>
                <a:srgbClr val="17161B"/>
              </a:solidFill>
              <a:latin typeface="DM Sans"/>
              <a:ea typeface="DM Sans"/>
              <a:cs typeface="DM Sans"/>
              <a:sym typeface="DM Sans"/>
            </a:endParaRPr>
          </a:p>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En la figura de la derecha observamos la aplicación del algoritmo back-propagation con el fin de obtener los pesos correspondientes</a:t>
            </a:r>
            <a:endParaRPr sz="1500">
              <a:solidFill>
                <a:srgbClr val="17161B"/>
              </a:solidFill>
              <a:latin typeface="DM Sans"/>
              <a:ea typeface="DM Sans"/>
              <a:cs typeface="DM Sans"/>
              <a:sym typeface="DM Sans"/>
            </a:endParaRPr>
          </a:p>
        </p:txBody>
      </p:sp>
      <p:pic>
        <p:nvPicPr>
          <p:cNvPr id="480" name="Google Shape;480;p6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81" name="Google Shape;481;p67"/>
          <p:cNvPicPr preferRelativeResize="0"/>
          <p:nvPr/>
        </p:nvPicPr>
        <p:blipFill rotWithShape="1">
          <a:blip r:embed="rId4">
            <a:alphaModFix/>
          </a:blip>
          <a:srcRect t="6049" r="4507" b="4982"/>
          <a:stretch/>
        </p:blipFill>
        <p:spPr>
          <a:xfrm>
            <a:off x="4373975" y="1068300"/>
            <a:ext cx="4240475" cy="274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85"/>
        <p:cNvGrpSpPr/>
        <p:nvPr/>
      </p:nvGrpSpPr>
      <p:grpSpPr>
        <a:xfrm>
          <a:off x="0" y="0"/>
          <a:ext cx="0" cy="0"/>
          <a:chOff x="0" y="0"/>
          <a:chExt cx="0" cy="0"/>
        </a:xfrm>
      </p:grpSpPr>
      <p:sp>
        <p:nvSpPr>
          <p:cNvPr id="486" name="Google Shape;486;p68"/>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a:t>
            </a:r>
            <a:endParaRPr sz="3000" b="1" i="0" u="none" strike="noStrike" cap="none">
              <a:solidFill>
                <a:schemeClr val="dk1"/>
              </a:solidFill>
              <a:latin typeface="DM Sans"/>
              <a:ea typeface="DM Sans"/>
              <a:cs typeface="DM Sans"/>
              <a:sym typeface="DM Sans"/>
            </a:endParaRPr>
          </a:p>
        </p:txBody>
      </p:sp>
      <p:sp>
        <p:nvSpPr>
          <p:cNvPr id="487" name="Google Shape;487;p6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8" name="Google Shape;488;p6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9" name="Google Shape;489;p68"/>
          <p:cNvSpPr txBox="1"/>
          <p:nvPr/>
        </p:nvSpPr>
        <p:spPr>
          <a:xfrm>
            <a:off x="603025" y="1068300"/>
            <a:ext cx="3693600" cy="35325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s" sz="1500">
                <a:solidFill>
                  <a:srgbClr val="17161B"/>
                </a:solidFill>
                <a:latin typeface="DM Sans"/>
                <a:ea typeface="DM Sans"/>
                <a:cs typeface="DM Sans"/>
                <a:sym typeface="DM Sans"/>
              </a:rPr>
              <a:t>Pasos involucrados en el algoritmo Back propagation:</a:t>
            </a:r>
            <a:endParaRPr sz="1500">
              <a:solidFill>
                <a:srgbClr val="17161B"/>
              </a:solidFill>
              <a:latin typeface="DM Sans"/>
              <a:ea typeface="DM Sans"/>
              <a:cs typeface="DM Sans"/>
              <a:sym typeface="DM Sans"/>
            </a:endParaRPr>
          </a:p>
          <a:p>
            <a:pPr marL="457200" lvl="0" indent="-323850" algn="just" rtl="0">
              <a:lnSpc>
                <a:spcPct val="150000"/>
              </a:lnSpc>
              <a:spcBef>
                <a:spcPts val="0"/>
              </a:spcBef>
              <a:spcAft>
                <a:spcPts val="0"/>
              </a:spcAft>
              <a:buClr>
                <a:srgbClr val="17161B"/>
              </a:buClr>
              <a:buSzPts val="1500"/>
              <a:buFont typeface="DM Sans"/>
              <a:buAutoNum type="arabicPeriod"/>
            </a:pPr>
            <a:r>
              <a:rPr lang="es" sz="1500" b="1">
                <a:solidFill>
                  <a:srgbClr val="17161B"/>
                </a:solidFill>
                <a:latin typeface="DM Sans"/>
                <a:ea typeface="DM Sans"/>
                <a:cs typeface="DM Sans"/>
                <a:sym typeface="DM Sans"/>
              </a:rPr>
              <a:t>Propagación Forward: </a:t>
            </a:r>
            <a:r>
              <a:rPr lang="es" sz="1500">
                <a:solidFill>
                  <a:srgbClr val="17161B"/>
                </a:solidFill>
                <a:latin typeface="DM Sans"/>
                <a:ea typeface="DM Sans"/>
                <a:cs typeface="DM Sans"/>
                <a:sym typeface="DM Sans"/>
              </a:rPr>
              <a:t>en donde se propagan las funciones de activación desde el input hacia el output</a:t>
            </a:r>
            <a:endParaRPr sz="1500">
              <a:solidFill>
                <a:srgbClr val="17161B"/>
              </a:solidFill>
              <a:latin typeface="DM Sans"/>
              <a:ea typeface="DM Sans"/>
              <a:cs typeface="DM Sans"/>
              <a:sym typeface="DM Sans"/>
            </a:endParaRPr>
          </a:p>
          <a:p>
            <a:pPr marL="457200" lvl="0" indent="-323850" algn="just" rtl="0">
              <a:lnSpc>
                <a:spcPct val="150000"/>
              </a:lnSpc>
              <a:spcBef>
                <a:spcPts val="0"/>
              </a:spcBef>
              <a:spcAft>
                <a:spcPts val="0"/>
              </a:spcAft>
              <a:buClr>
                <a:srgbClr val="17161B"/>
              </a:buClr>
              <a:buSzPts val="1500"/>
              <a:buFont typeface="DM Sans"/>
              <a:buAutoNum type="arabicPeriod"/>
            </a:pPr>
            <a:r>
              <a:rPr lang="es" sz="1500" b="1">
                <a:solidFill>
                  <a:srgbClr val="17161B"/>
                </a:solidFill>
                <a:latin typeface="DM Sans"/>
                <a:ea typeface="DM Sans"/>
                <a:cs typeface="DM Sans"/>
                <a:sym typeface="DM Sans"/>
              </a:rPr>
              <a:t>Propagación Backward: </a:t>
            </a:r>
            <a:r>
              <a:rPr lang="es" sz="1500">
                <a:solidFill>
                  <a:srgbClr val="17161B"/>
                </a:solidFill>
                <a:latin typeface="DM Sans"/>
                <a:ea typeface="DM Sans"/>
                <a:cs typeface="DM Sans"/>
                <a:sym typeface="DM Sans"/>
              </a:rPr>
              <a:t>cuando el error entre valores reales y los predichos para ajustar pesos y sesgo</a:t>
            </a:r>
            <a:endParaRPr sz="1500">
              <a:solidFill>
                <a:srgbClr val="17161B"/>
              </a:solidFill>
              <a:latin typeface="DM Sans"/>
              <a:ea typeface="DM Sans"/>
              <a:cs typeface="DM Sans"/>
              <a:sym typeface="DM Sans"/>
            </a:endParaRPr>
          </a:p>
        </p:txBody>
      </p:sp>
      <p:pic>
        <p:nvPicPr>
          <p:cNvPr id="490" name="Google Shape;490;p6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491" name="Google Shape;491;p68"/>
          <p:cNvPicPr preferRelativeResize="0"/>
          <p:nvPr/>
        </p:nvPicPr>
        <p:blipFill rotWithShape="1">
          <a:blip r:embed="rId4">
            <a:alphaModFix/>
          </a:blip>
          <a:srcRect t="6049" r="4507" b="4982"/>
          <a:stretch/>
        </p:blipFill>
        <p:spPr>
          <a:xfrm>
            <a:off x="4373975" y="1068300"/>
            <a:ext cx="4240475" cy="2748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495"/>
        <p:cNvGrpSpPr/>
        <p:nvPr/>
      </p:nvGrpSpPr>
      <p:grpSpPr>
        <a:xfrm>
          <a:off x="0" y="0"/>
          <a:ext cx="0" cy="0"/>
          <a:chOff x="0" y="0"/>
          <a:chExt cx="0" cy="0"/>
        </a:xfrm>
      </p:grpSpPr>
      <p:sp>
        <p:nvSpPr>
          <p:cNvPr id="496" name="Google Shape;496;p6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00"/>
        <p:cNvGrpSpPr/>
        <p:nvPr/>
      </p:nvGrpSpPr>
      <p:grpSpPr>
        <a:xfrm>
          <a:off x="0" y="0"/>
          <a:ext cx="0" cy="0"/>
          <a:chOff x="0" y="0"/>
          <a:chExt cx="0" cy="0"/>
        </a:xfrm>
      </p:grpSpPr>
      <p:sp>
        <p:nvSpPr>
          <p:cNvPr id="501" name="Google Shape;501;p7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Ventajas y desventajas</a:t>
            </a:r>
            <a:endParaRPr sz="3000" b="1" i="0" u="none" strike="noStrike" cap="none">
              <a:solidFill>
                <a:schemeClr val="dk1"/>
              </a:solidFill>
              <a:latin typeface="DM Sans"/>
              <a:ea typeface="DM Sans"/>
              <a:cs typeface="DM Sans"/>
              <a:sym typeface="DM Sans"/>
            </a:endParaRPr>
          </a:p>
        </p:txBody>
      </p:sp>
      <p:sp>
        <p:nvSpPr>
          <p:cNvPr id="502" name="Google Shape;502;p7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3" name="Google Shape;503;p7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04" name="Google Shape;504;p70"/>
          <p:cNvPicPr preferRelativeResize="0"/>
          <p:nvPr/>
        </p:nvPicPr>
        <p:blipFill>
          <a:blip r:embed="rId3">
            <a:alphaModFix/>
          </a:blip>
          <a:stretch>
            <a:fillRect/>
          </a:stretch>
        </p:blipFill>
        <p:spPr>
          <a:xfrm>
            <a:off x="8014500" y="468000"/>
            <a:ext cx="600300" cy="600300"/>
          </a:xfrm>
          <a:prstGeom prst="rect">
            <a:avLst/>
          </a:prstGeom>
          <a:noFill/>
          <a:ln>
            <a:noFill/>
          </a:ln>
        </p:spPr>
      </p:pic>
      <p:graphicFrame>
        <p:nvGraphicFramePr>
          <p:cNvPr id="505" name="Google Shape;505;p70"/>
          <p:cNvGraphicFramePr/>
          <p:nvPr/>
        </p:nvGraphicFramePr>
        <p:xfrm>
          <a:off x="924400" y="1216675"/>
          <a:ext cx="7239000" cy="3047850"/>
        </p:xfrm>
        <a:graphic>
          <a:graphicData uri="http://schemas.openxmlformats.org/drawingml/2006/table">
            <a:tbl>
              <a:tblPr>
                <a:noFill/>
                <a:tableStyleId>{CDAE1382-35D7-48DA-8D97-8488C486EF6D}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s" b="1"/>
                        <a:t>Ventajas</a:t>
                      </a:r>
                      <a:endParaRPr b="1"/>
                    </a:p>
                  </a:txBody>
                  <a:tcPr marL="91425" marR="91425" marT="91425" marB="91425">
                    <a:solidFill>
                      <a:srgbClr val="EA90FF"/>
                    </a:solidFill>
                  </a:tcPr>
                </a:tc>
                <a:tc>
                  <a:txBody>
                    <a:bodyPr/>
                    <a:lstStyle/>
                    <a:p>
                      <a:pPr marL="0" lvl="0" indent="0" algn="ctr" rtl="0">
                        <a:spcBef>
                          <a:spcPts val="0"/>
                        </a:spcBef>
                        <a:spcAft>
                          <a:spcPts val="0"/>
                        </a:spcAft>
                        <a:buNone/>
                      </a:pPr>
                      <a:r>
                        <a:rPr lang="es" b="1"/>
                        <a:t>Desventajas</a:t>
                      </a:r>
                      <a:endParaRPr b="1"/>
                    </a:p>
                  </a:txBody>
                  <a:tcPr marL="91425" marR="91425" marT="91425" marB="91425">
                    <a:solidFill>
                      <a:srgbClr val="EA90FF"/>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
                        <a:t>Puede ser aplicado a problemas complejos no lineales</a:t>
                      </a:r>
                      <a:endParaRPr/>
                    </a:p>
                  </a:txBody>
                  <a:tcPr marL="91425" marR="91425" marT="91425" marB="91425"/>
                </a:tc>
                <a:tc>
                  <a:txBody>
                    <a:bodyPr/>
                    <a:lstStyle/>
                    <a:p>
                      <a:pPr marL="0" lvl="0" indent="0" algn="ctr" rtl="0">
                        <a:spcBef>
                          <a:spcPts val="0"/>
                        </a:spcBef>
                        <a:spcAft>
                          <a:spcPts val="0"/>
                        </a:spcAft>
                        <a:buNone/>
                      </a:pPr>
                      <a:r>
                        <a:rPr lang="es"/>
                        <a:t>No se conoce hasta qué grado cada variable independiente es afectada por la dependiente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s"/>
                        <a:t>Funciona bien con grandes cantidades de datos</a:t>
                      </a:r>
                      <a:endParaRPr/>
                    </a:p>
                  </a:txBody>
                  <a:tcPr marL="91425" marR="91425" marT="91425" marB="91425"/>
                </a:tc>
                <a:tc>
                  <a:txBody>
                    <a:bodyPr/>
                    <a:lstStyle/>
                    <a:p>
                      <a:pPr marL="0" lvl="0" indent="0" algn="ctr" rtl="0">
                        <a:spcBef>
                          <a:spcPts val="0"/>
                        </a:spcBef>
                        <a:spcAft>
                          <a:spcPts val="0"/>
                        </a:spcAft>
                        <a:buNone/>
                      </a:pPr>
                      <a:r>
                        <a:rPr lang="es"/>
                        <a:t>Los cálculos son difíciles de realizar y consumen bastante tiempo</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s"/>
                        <a:t>Provee predicciones rápidas luego de entrenamiento</a:t>
                      </a:r>
                      <a:endParaRPr/>
                    </a:p>
                  </a:txBody>
                  <a:tcPr marL="91425" marR="91425" marT="91425" marB="91425"/>
                </a:tc>
                <a:tc>
                  <a:txBody>
                    <a:bodyPr/>
                    <a:lstStyle/>
                    <a:p>
                      <a:pPr marL="0" lvl="0" indent="0" algn="ctr" rtl="0">
                        <a:spcBef>
                          <a:spcPts val="0"/>
                        </a:spcBef>
                        <a:spcAft>
                          <a:spcPts val="0"/>
                        </a:spcAft>
                        <a:buNone/>
                      </a:pPr>
                      <a:r>
                        <a:rPr lang="es"/>
                        <a:t>El funcionamiento propio del modelo depende de la calidad del entrenamiento</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
                        <a:t>Mismo grado de precisión se puede alcanzar con menores cantidades de datos</a:t>
                      </a:r>
                      <a:endParaRPr/>
                    </a:p>
                  </a:txBody>
                  <a:tcPr marL="91425" marR="91425" marT="91425" marB="91425"/>
                </a:tc>
                <a:tc>
                  <a:txBody>
                    <a:bodyPr/>
                    <a:lstStyle/>
                    <a:p>
                      <a:pPr marL="0" lvl="0" indent="0" algn="ctr" rtl="0">
                        <a:spcBef>
                          <a:spcPts val="0"/>
                        </a:spcBef>
                        <a:spcAft>
                          <a:spcPts val="0"/>
                        </a:spcAft>
                        <a:buNone/>
                      </a:pPr>
                      <a:r>
                        <a:rPr lang="es"/>
                        <a:t>No se comprende del todo cómo opera el mecanismo de entendimiento del problema</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09"/>
        <p:cNvGrpSpPr/>
        <p:nvPr/>
      </p:nvGrpSpPr>
      <p:grpSpPr>
        <a:xfrm>
          <a:off x="0" y="0"/>
          <a:ext cx="0" cy="0"/>
          <a:chOff x="0" y="0"/>
          <a:chExt cx="0" cy="0"/>
        </a:xfrm>
      </p:grpSpPr>
      <p:grpSp>
        <p:nvGrpSpPr>
          <p:cNvPr id="510" name="Google Shape;510;p71"/>
          <p:cNvGrpSpPr/>
          <p:nvPr/>
        </p:nvGrpSpPr>
        <p:grpSpPr>
          <a:xfrm>
            <a:off x="473370" y="619431"/>
            <a:ext cx="738905" cy="738905"/>
            <a:chOff x="575612" y="1950748"/>
            <a:chExt cx="431100" cy="431100"/>
          </a:xfrm>
        </p:grpSpPr>
        <p:sp>
          <p:nvSpPr>
            <p:cNvPr id="511" name="Google Shape;511;p71"/>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 name="Google Shape;512;p7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13" name="Google Shape;513;p71"/>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514" name="Google Shape;514;p71"/>
          <p:cNvSpPr txBox="1"/>
          <p:nvPr/>
        </p:nvSpPr>
        <p:spPr>
          <a:xfrm>
            <a:off x="501450" y="1324950"/>
            <a:ext cx="81411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000">
                <a:solidFill>
                  <a:srgbClr val="B7B7B7"/>
                </a:solidFill>
                <a:latin typeface="DM Sans"/>
                <a:ea typeface="DM Sans"/>
                <a:cs typeface="DM Sans"/>
                <a:sym typeface="DM Sans"/>
              </a:rPr>
              <a:t>¿Si aumentamos la cantidad de capas ocultas en una red neuronal de Perceptrón multicapa, el error de clasificación de los datos de prueba siempre disminuye.?</a:t>
            </a:r>
            <a:endParaRPr sz="3000">
              <a:solidFill>
                <a:srgbClr val="B7B7B7"/>
              </a:solidFill>
              <a:latin typeface="DM Sans"/>
              <a:ea typeface="DM Sans"/>
              <a:cs typeface="DM Sans"/>
              <a:sym typeface="DM Sans"/>
            </a:endParaRPr>
          </a:p>
          <a:p>
            <a:pPr marL="0" lvl="0" indent="0" algn="l" rtl="0">
              <a:spcBef>
                <a:spcPts val="0"/>
              </a:spcBef>
              <a:spcAft>
                <a:spcPts val="0"/>
              </a:spcAft>
              <a:buNone/>
            </a:pPr>
            <a:r>
              <a:rPr lang="es" sz="3000" b="1">
                <a:solidFill>
                  <a:srgbClr val="B7B7B7"/>
                </a:solidFill>
                <a:latin typeface="DM Sans"/>
                <a:ea typeface="DM Sans"/>
                <a:cs typeface="DM Sans"/>
                <a:sym typeface="DM Sans"/>
              </a:rPr>
              <a:t>Verdadero/Falso</a:t>
            </a:r>
            <a:r>
              <a:rPr lang="es" sz="3000">
                <a:solidFill>
                  <a:srgbClr val="B7B7B7"/>
                </a:solidFill>
                <a:latin typeface="DM Sans"/>
                <a:ea typeface="DM Sans"/>
                <a:cs typeface="DM Sans"/>
                <a:sym typeface="DM Sans"/>
              </a:rPr>
              <a:t> </a:t>
            </a:r>
            <a:endParaRPr sz="3000">
              <a:solidFill>
                <a:srgbClr val="B7B7B7"/>
              </a:solidFill>
              <a:latin typeface="DM Sans"/>
              <a:ea typeface="DM Sans"/>
              <a:cs typeface="DM Sans"/>
              <a:sym typeface="DM Sans"/>
            </a:endParaRPr>
          </a:p>
        </p:txBody>
      </p:sp>
      <p:sp>
        <p:nvSpPr>
          <p:cNvPr id="515" name="Google Shape;515;p71"/>
          <p:cNvSpPr txBox="1"/>
          <p:nvPr/>
        </p:nvSpPr>
        <p:spPr>
          <a:xfrm>
            <a:off x="629725" y="40074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19"/>
        <p:cNvGrpSpPr/>
        <p:nvPr/>
      </p:nvGrpSpPr>
      <p:grpSpPr>
        <a:xfrm>
          <a:off x="0" y="0"/>
          <a:ext cx="0" cy="0"/>
          <a:chOff x="0" y="0"/>
          <a:chExt cx="0" cy="0"/>
        </a:xfrm>
      </p:grpSpPr>
      <p:grpSp>
        <p:nvGrpSpPr>
          <p:cNvPr id="520" name="Google Shape;520;p72"/>
          <p:cNvGrpSpPr/>
          <p:nvPr/>
        </p:nvGrpSpPr>
        <p:grpSpPr>
          <a:xfrm>
            <a:off x="473370" y="619431"/>
            <a:ext cx="738905" cy="738905"/>
            <a:chOff x="575612" y="1950748"/>
            <a:chExt cx="431100" cy="431100"/>
          </a:xfrm>
        </p:grpSpPr>
        <p:sp>
          <p:nvSpPr>
            <p:cNvPr id="521" name="Google Shape;521;p72"/>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7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23" name="Google Shape;523;p7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524" name="Google Shape;524;p72"/>
          <p:cNvSpPr txBox="1"/>
          <p:nvPr/>
        </p:nvSpPr>
        <p:spPr>
          <a:xfrm>
            <a:off x="501450" y="1324950"/>
            <a:ext cx="8141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000" b="1">
                <a:solidFill>
                  <a:srgbClr val="B7B7B7"/>
                </a:solidFill>
                <a:latin typeface="DM Sans"/>
                <a:ea typeface="DM Sans"/>
                <a:cs typeface="DM Sans"/>
                <a:sym typeface="DM Sans"/>
              </a:rPr>
              <a:t>Falso</a:t>
            </a:r>
            <a:r>
              <a:rPr lang="es" sz="3000">
                <a:solidFill>
                  <a:srgbClr val="B7B7B7"/>
                </a:solidFill>
                <a:latin typeface="DM Sans"/>
                <a:ea typeface="DM Sans"/>
                <a:cs typeface="DM Sans"/>
                <a:sym typeface="DM Sans"/>
              </a:rPr>
              <a:t>, no siempre se disminuye el error en el entrenamiento al aumentar las capas de una red neuronal, muchas veces se puede generar overfitting al aumentar las capas</a:t>
            </a:r>
            <a:endParaRPr sz="3000">
              <a:solidFill>
                <a:srgbClr val="B7B7B7"/>
              </a:solidFill>
              <a:latin typeface="DM Sans"/>
              <a:ea typeface="DM Sans"/>
              <a:cs typeface="DM Sans"/>
              <a:sym typeface="DM Sans"/>
            </a:endParaRPr>
          </a:p>
        </p:txBody>
      </p:sp>
      <p:sp>
        <p:nvSpPr>
          <p:cNvPr id="525" name="Google Shape;525;p72"/>
          <p:cNvSpPr txBox="1"/>
          <p:nvPr/>
        </p:nvSpPr>
        <p:spPr>
          <a:xfrm>
            <a:off x="629725" y="40074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29"/>
        <p:cNvGrpSpPr/>
        <p:nvPr/>
      </p:nvGrpSpPr>
      <p:grpSpPr>
        <a:xfrm>
          <a:off x="0" y="0"/>
          <a:ext cx="0" cy="0"/>
          <a:chOff x="0" y="0"/>
          <a:chExt cx="0" cy="0"/>
        </a:xfrm>
      </p:grpSpPr>
      <p:sp>
        <p:nvSpPr>
          <p:cNvPr id="530" name="Google Shape;530;p73"/>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Redes neuronales Convolucionales (CNN)</a:t>
            </a:r>
            <a:endParaRPr sz="4000" b="1">
              <a:solidFill>
                <a:srgbClr val="83AEFB"/>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34"/>
        <p:cNvGrpSpPr/>
        <p:nvPr/>
      </p:nvGrpSpPr>
      <p:grpSpPr>
        <a:xfrm>
          <a:off x="0" y="0"/>
          <a:ext cx="0" cy="0"/>
          <a:chOff x="0" y="0"/>
          <a:chExt cx="0" cy="0"/>
        </a:xfrm>
      </p:grpSpPr>
      <p:sp>
        <p:nvSpPr>
          <p:cNvPr id="535" name="Google Shape;535;p7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Definición</a:t>
            </a:r>
            <a:endParaRPr sz="4000" b="1">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39"/>
        <p:cNvGrpSpPr/>
        <p:nvPr/>
      </p:nvGrpSpPr>
      <p:grpSpPr>
        <a:xfrm>
          <a:off x="0" y="0"/>
          <a:ext cx="0" cy="0"/>
          <a:chOff x="0" y="0"/>
          <a:chExt cx="0" cy="0"/>
        </a:xfrm>
      </p:grpSpPr>
      <p:sp>
        <p:nvSpPr>
          <p:cNvPr id="540" name="Google Shape;540;p75"/>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Redes neuronales convolucionales (CNN)</a:t>
            </a:r>
            <a:endParaRPr sz="2900" b="1" i="0" u="none" strike="noStrike" cap="none">
              <a:solidFill>
                <a:schemeClr val="dk1"/>
              </a:solidFill>
              <a:latin typeface="DM Sans"/>
              <a:ea typeface="DM Sans"/>
              <a:cs typeface="DM Sans"/>
              <a:sym typeface="DM Sans"/>
            </a:endParaRPr>
          </a:p>
        </p:txBody>
      </p:sp>
      <p:sp>
        <p:nvSpPr>
          <p:cNvPr id="541" name="Google Shape;541;p7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2" name="Google Shape;542;p7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3" name="Google Shape;543;p75"/>
          <p:cNvSpPr txBox="1"/>
          <p:nvPr/>
        </p:nvSpPr>
        <p:spPr>
          <a:xfrm>
            <a:off x="581500" y="1057575"/>
            <a:ext cx="7924800" cy="1417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Una red neuronal convolucional (CNN por sus siglas en inglés) es un tipo de red neuronal artificial (ANN) utilizada en el reconocimiento y procesamiento de imágenes que está diseñada específicamente para procesar datos en píxeles.</a:t>
            </a:r>
            <a:endParaRPr sz="1800">
              <a:solidFill>
                <a:srgbClr val="151515"/>
              </a:solidFill>
              <a:highlight>
                <a:srgbClr val="FFFFFF"/>
              </a:highlight>
              <a:latin typeface="DM Sans"/>
              <a:ea typeface="DM Sans"/>
              <a:cs typeface="DM Sans"/>
              <a:sym typeface="DM Sans"/>
            </a:endParaRPr>
          </a:p>
        </p:txBody>
      </p:sp>
      <p:pic>
        <p:nvPicPr>
          <p:cNvPr id="544" name="Google Shape;544;p7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45" name="Google Shape;545;p75"/>
          <p:cNvPicPr preferRelativeResize="0"/>
          <p:nvPr/>
        </p:nvPicPr>
        <p:blipFill>
          <a:blip r:embed="rId4">
            <a:alphaModFix/>
          </a:blip>
          <a:stretch>
            <a:fillRect/>
          </a:stretch>
        </p:blipFill>
        <p:spPr>
          <a:xfrm>
            <a:off x="1202824" y="2350649"/>
            <a:ext cx="5976424" cy="2131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49"/>
        <p:cNvGrpSpPr/>
        <p:nvPr/>
      </p:nvGrpSpPr>
      <p:grpSpPr>
        <a:xfrm>
          <a:off x="0" y="0"/>
          <a:ext cx="0" cy="0"/>
          <a:chOff x="0" y="0"/>
          <a:chExt cx="0" cy="0"/>
        </a:xfrm>
      </p:grpSpPr>
      <p:sp>
        <p:nvSpPr>
          <p:cNvPr id="550" name="Google Shape;550;p76"/>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Redes neuronales convolucionales (CNN)</a:t>
            </a:r>
            <a:endParaRPr sz="2900" b="1" i="0" u="none" strike="noStrike" cap="none">
              <a:solidFill>
                <a:schemeClr val="dk1"/>
              </a:solidFill>
              <a:latin typeface="DM Sans"/>
              <a:ea typeface="DM Sans"/>
              <a:cs typeface="DM Sans"/>
              <a:sym typeface="DM Sans"/>
            </a:endParaRPr>
          </a:p>
        </p:txBody>
      </p:sp>
      <p:sp>
        <p:nvSpPr>
          <p:cNvPr id="551" name="Google Shape;551;p7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2" name="Google Shape;552;p7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53" name="Google Shape;553;p76"/>
          <p:cNvSpPr txBox="1"/>
          <p:nvPr/>
        </p:nvSpPr>
        <p:spPr>
          <a:xfrm>
            <a:off x="560350" y="1225650"/>
            <a:ext cx="4989000" cy="2692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Las CNN son una herramienta potente para el procesamiento de imágenes que utilizan el aprendizaje profundo para realizar tareas tanto generativas como descriptivas (computer vision) que incluyen por ejemplo el reconocimiento de imágenes y videos, junto con sistemas de recomendación y procesamiento de lenguaje natural (NLP).</a:t>
            </a:r>
            <a:endParaRPr sz="1800">
              <a:solidFill>
                <a:srgbClr val="151515"/>
              </a:solidFill>
              <a:highlight>
                <a:srgbClr val="FFFFFF"/>
              </a:highlight>
              <a:latin typeface="DM Sans"/>
              <a:ea typeface="DM Sans"/>
              <a:cs typeface="DM Sans"/>
              <a:sym typeface="DM Sans"/>
            </a:endParaRPr>
          </a:p>
        </p:txBody>
      </p:sp>
      <p:pic>
        <p:nvPicPr>
          <p:cNvPr id="554" name="Google Shape;554;p7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55" name="Google Shape;555;p76"/>
          <p:cNvPicPr preferRelativeResize="0"/>
          <p:nvPr/>
        </p:nvPicPr>
        <p:blipFill>
          <a:blip r:embed="rId4">
            <a:alphaModFix/>
          </a:blip>
          <a:stretch>
            <a:fillRect/>
          </a:stretch>
        </p:blipFill>
        <p:spPr>
          <a:xfrm>
            <a:off x="5614313" y="1225650"/>
            <a:ext cx="2872275" cy="287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59"/>
        <p:cNvGrpSpPr/>
        <p:nvPr/>
      </p:nvGrpSpPr>
      <p:grpSpPr>
        <a:xfrm>
          <a:off x="0" y="0"/>
          <a:ext cx="0" cy="0"/>
          <a:chOff x="0" y="0"/>
          <a:chExt cx="0" cy="0"/>
        </a:xfrm>
      </p:grpSpPr>
      <p:sp>
        <p:nvSpPr>
          <p:cNvPr id="160" name="Google Shape;160;p31"/>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Deep Learning</a:t>
            </a:r>
            <a:endParaRPr sz="3000" b="1" i="0" u="none" strike="noStrike" cap="none">
              <a:solidFill>
                <a:schemeClr val="dk1"/>
              </a:solidFill>
              <a:latin typeface="DM Sans"/>
              <a:ea typeface="DM Sans"/>
              <a:cs typeface="DM Sans"/>
              <a:sym typeface="DM Sans"/>
            </a:endParaRPr>
          </a:p>
        </p:txBody>
      </p:sp>
      <p:sp>
        <p:nvSpPr>
          <p:cNvPr id="161" name="Google Shape;161;p3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2" name="Google Shape;162;p3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3" name="Google Shape;163;p31"/>
          <p:cNvSpPr txBox="1"/>
          <p:nvPr/>
        </p:nvSpPr>
        <p:spPr>
          <a:xfrm>
            <a:off x="626075" y="1068300"/>
            <a:ext cx="50364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Deep learning es un subconjunto de </a:t>
            </a:r>
            <a:r>
              <a:rPr lang="es" sz="1800" b="1">
                <a:solidFill>
                  <a:schemeClr val="dk1"/>
                </a:solidFill>
                <a:highlight>
                  <a:schemeClr val="lt1"/>
                </a:highlight>
                <a:latin typeface="DM Sans"/>
                <a:ea typeface="DM Sans"/>
                <a:cs typeface="DM Sans"/>
                <a:sym typeface="DM Sans"/>
              </a:rPr>
              <a:t>machine learning</a:t>
            </a:r>
            <a:r>
              <a:rPr lang="es" sz="1800">
                <a:solidFill>
                  <a:schemeClr val="dk1"/>
                </a:solidFill>
                <a:highlight>
                  <a:schemeClr val="lt1"/>
                </a:highlight>
                <a:latin typeface="DM Sans"/>
                <a:ea typeface="DM Sans"/>
                <a:cs typeface="DM Sans"/>
                <a:sym typeface="DM Sans"/>
              </a:rPr>
              <a:t> (que a su vez es parte de la inteligencia artificial) donde las redes neuronales, algoritmos inspirados en cómo funciona el cerebro humano, aprenden de grandes cantidades de datos y son el fundamento de esta disciplina.</a:t>
            </a:r>
            <a:endParaRPr sz="1800">
              <a:solidFill>
                <a:schemeClr val="dk1"/>
              </a:solidFill>
              <a:highlight>
                <a:schemeClr val="lt1"/>
              </a:highlight>
              <a:latin typeface="DM Sans"/>
              <a:ea typeface="DM Sans"/>
              <a:cs typeface="DM Sans"/>
              <a:sym typeface="DM Sans"/>
            </a:endParaRPr>
          </a:p>
        </p:txBody>
      </p:sp>
      <p:pic>
        <p:nvPicPr>
          <p:cNvPr id="164" name="Google Shape;164;p31"/>
          <p:cNvPicPr preferRelativeResize="0"/>
          <p:nvPr/>
        </p:nvPicPr>
        <p:blipFill>
          <a:blip r:embed="rId3">
            <a:alphaModFix/>
          </a:blip>
          <a:stretch>
            <a:fillRect/>
          </a:stretch>
        </p:blipFill>
        <p:spPr>
          <a:xfrm>
            <a:off x="5614300" y="1198675"/>
            <a:ext cx="2872275" cy="2872275"/>
          </a:xfrm>
          <a:prstGeom prst="rect">
            <a:avLst/>
          </a:prstGeom>
          <a:noFill/>
          <a:ln>
            <a:noFill/>
          </a:ln>
        </p:spPr>
      </p:pic>
      <p:pic>
        <p:nvPicPr>
          <p:cNvPr id="165" name="Google Shape;165;p31"/>
          <p:cNvPicPr preferRelativeResize="0"/>
          <p:nvPr/>
        </p:nvPicPr>
        <p:blipFill>
          <a:blip r:embed="rId4">
            <a:alphaModFix/>
          </a:blip>
          <a:stretch>
            <a:fillRect/>
          </a:stretch>
        </p:blipFill>
        <p:spPr>
          <a:xfrm>
            <a:off x="8014500" y="468000"/>
            <a:ext cx="600300" cy="600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59"/>
        <p:cNvGrpSpPr/>
        <p:nvPr/>
      </p:nvGrpSpPr>
      <p:grpSpPr>
        <a:xfrm>
          <a:off x="0" y="0"/>
          <a:ext cx="0" cy="0"/>
          <a:chOff x="0" y="0"/>
          <a:chExt cx="0" cy="0"/>
        </a:xfrm>
      </p:grpSpPr>
      <p:sp>
        <p:nvSpPr>
          <p:cNvPr id="560" name="Google Shape;560;p7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Origen</a:t>
            </a:r>
            <a:endParaRPr sz="4000" b="1">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64"/>
        <p:cNvGrpSpPr/>
        <p:nvPr/>
      </p:nvGrpSpPr>
      <p:grpSpPr>
        <a:xfrm>
          <a:off x="0" y="0"/>
          <a:ext cx="0" cy="0"/>
          <a:chOff x="0" y="0"/>
          <a:chExt cx="0" cy="0"/>
        </a:xfrm>
      </p:grpSpPr>
      <p:sp>
        <p:nvSpPr>
          <p:cNvPr id="565" name="Google Shape;565;p78"/>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Origen</a:t>
            </a:r>
            <a:endParaRPr sz="2900" b="1" i="0" u="none" strike="noStrike" cap="none">
              <a:solidFill>
                <a:schemeClr val="dk1"/>
              </a:solidFill>
              <a:latin typeface="DM Sans"/>
              <a:ea typeface="DM Sans"/>
              <a:cs typeface="DM Sans"/>
              <a:sym typeface="DM Sans"/>
            </a:endParaRPr>
          </a:p>
        </p:txBody>
      </p:sp>
      <p:sp>
        <p:nvSpPr>
          <p:cNvPr id="566" name="Google Shape;566;p7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7" name="Google Shape;567;p7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8" name="Google Shape;568;p78"/>
          <p:cNvSpPr txBox="1"/>
          <p:nvPr/>
        </p:nvSpPr>
        <p:spPr>
          <a:xfrm>
            <a:off x="567600" y="1162150"/>
            <a:ext cx="8008800" cy="109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Las CNN en realidad se originaron con el diseño de </a:t>
            </a:r>
            <a:r>
              <a:rPr lang="es" sz="1800" b="1">
                <a:solidFill>
                  <a:srgbClr val="151515"/>
                </a:solidFill>
                <a:highlight>
                  <a:srgbClr val="FFFFFF"/>
                </a:highlight>
                <a:latin typeface="DM Sans"/>
                <a:ea typeface="DM Sans"/>
                <a:cs typeface="DM Sans"/>
                <a:sym typeface="DM Sans"/>
              </a:rPr>
              <a:t>LeNet</a:t>
            </a:r>
            <a:r>
              <a:rPr lang="es" sz="1800">
                <a:solidFill>
                  <a:srgbClr val="151515"/>
                </a:solidFill>
                <a:highlight>
                  <a:srgbClr val="FFFFFF"/>
                </a:highlight>
                <a:latin typeface="DM Sans"/>
                <a:ea typeface="DM Sans"/>
                <a:cs typeface="DM Sans"/>
                <a:sym typeface="DM Sans"/>
              </a:rPr>
              <a:t> por Yann LeCun entre 1989 y 1998 para la tarea de reconocimiento de dígitos escritos a mano.</a:t>
            </a:r>
            <a:endParaRPr sz="1800">
              <a:solidFill>
                <a:srgbClr val="151515"/>
              </a:solidFill>
              <a:highlight>
                <a:srgbClr val="FFFFFF"/>
              </a:highlight>
              <a:latin typeface="DM Sans"/>
              <a:ea typeface="DM Sans"/>
              <a:cs typeface="DM Sans"/>
              <a:sym typeface="DM Sans"/>
            </a:endParaRPr>
          </a:p>
        </p:txBody>
      </p:sp>
      <p:pic>
        <p:nvPicPr>
          <p:cNvPr id="569" name="Google Shape;569;p7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70" name="Google Shape;570;p78"/>
          <p:cNvPicPr preferRelativeResize="0"/>
          <p:nvPr/>
        </p:nvPicPr>
        <p:blipFill rotWithShape="1">
          <a:blip r:embed="rId4">
            <a:alphaModFix/>
          </a:blip>
          <a:srcRect t="4997"/>
          <a:stretch/>
        </p:blipFill>
        <p:spPr>
          <a:xfrm>
            <a:off x="856200" y="2212250"/>
            <a:ext cx="7268501" cy="2185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74"/>
        <p:cNvGrpSpPr/>
        <p:nvPr/>
      </p:nvGrpSpPr>
      <p:grpSpPr>
        <a:xfrm>
          <a:off x="0" y="0"/>
          <a:ext cx="0" cy="0"/>
          <a:chOff x="0" y="0"/>
          <a:chExt cx="0" cy="0"/>
        </a:xfrm>
      </p:grpSpPr>
      <p:sp>
        <p:nvSpPr>
          <p:cNvPr id="575" name="Google Shape;575;p79"/>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Origen</a:t>
            </a:r>
            <a:endParaRPr sz="2900" b="1" i="0" u="none" strike="noStrike" cap="none">
              <a:solidFill>
                <a:schemeClr val="dk1"/>
              </a:solidFill>
              <a:latin typeface="DM Sans"/>
              <a:ea typeface="DM Sans"/>
              <a:cs typeface="DM Sans"/>
              <a:sym typeface="DM Sans"/>
            </a:endParaRPr>
          </a:p>
        </p:txBody>
      </p:sp>
      <p:sp>
        <p:nvSpPr>
          <p:cNvPr id="576" name="Google Shape;576;p7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77" name="Google Shape;577;p7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78" name="Google Shape;578;p79"/>
          <p:cNvSpPr txBox="1"/>
          <p:nvPr/>
        </p:nvSpPr>
        <p:spPr>
          <a:xfrm>
            <a:off x="560350" y="1068300"/>
            <a:ext cx="4791600" cy="3329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El mérito de las arquitecturas más nuevas de las CNN se debe al desafío sobre ImageNet denominado "Imagenet Large scale visual recognition challenge (ILSVRC)". Se inició en 2010, lo que condujo a un esfuerzo significativo entre los investigadores para comparar sus modelos de aprendizaje automático y computer vision, en particular para la clasificación de imágenes</a:t>
            </a:r>
            <a:endParaRPr sz="1800">
              <a:solidFill>
                <a:srgbClr val="151515"/>
              </a:solidFill>
              <a:highlight>
                <a:srgbClr val="FFFFFF"/>
              </a:highlight>
              <a:latin typeface="DM Sans"/>
              <a:ea typeface="DM Sans"/>
              <a:cs typeface="DM Sans"/>
              <a:sym typeface="DM Sans"/>
            </a:endParaRPr>
          </a:p>
        </p:txBody>
      </p:sp>
      <p:pic>
        <p:nvPicPr>
          <p:cNvPr id="579" name="Google Shape;579;p7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80" name="Google Shape;580;p79"/>
          <p:cNvPicPr preferRelativeResize="0"/>
          <p:nvPr/>
        </p:nvPicPr>
        <p:blipFill>
          <a:blip r:embed="rId4">
            <a:alphaModFix/>
          </a:blip>
          <a:stretch>
            <a:fillRect/>
          </a:stretch>
        </p:blipFill>
        <p:spPr>
          <a:xfrm>
            <a:off x="5419675" y="1247488"/>
            <a:ext cx="2872275" cy="2872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584"/>
        <p:cNvGrpSpPr/>
        <p:nvPr/>
      </p:nvGrpSpPr>
      <p:grpSpPr>
        <a:xfrm>
          <a:off x="0" y="0"/>
          <a:ext cx="0" cy="0"/>
          <a:chOff x="0" y="0"/>
          <a:chExt cx="0" cy="0"/>
        </a:xfrm>
      </p:grpSpPr>
      <p:sp>
        <p:nvSpPr>
          <p:cNvPr id="585" name="Google Shape;585;p80"/>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Origen</a:t>
            </a:r>
            <a:endParaRPr sz="2900" b="1" i="0" u="none" strike="noStrike" cap="none">
              <a:solidFill>
                <a:schemeClr val="dk1"/>
              </a:solidFill>
              <a:latin typeface="DM Sans"/>
              <a:ea typeface="DM Sans"/>
              <a:cs typeface="DM Sans"/>
              <a:sym typeface="DM Sans"/>
            </a:endParaRPr>
          </a:p>
        </p:txBody>
      </p:sp>
      <p:sp>
        <p:nvSpPr>
          <p:cNvPr id="586" name="Google Shape;586;p8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7" name="Google Shape;587;p8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88" name="Google Shape;588;p80"/>
          <p:cNvSpPr txBox="1"/>
          <p:nvPr/>
        </p:nvSpPr>
        <p:spPr>
          <a:xfrm>
            <a:off x="560350" y="1026300"/>
            <a:ext cx="4791600" cy="3455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Después de esto se desarrollaron diversos modelos con el paso del tiempo que obtuvieron muy buenos resultados en la clasificación de Imagenet:</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AlexNet (2012) Alex Krizhevsky y Geoffrey Hinton</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ZFNet (2013) Zeiler y Fergus</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VGGNet (2014) Visual Geometry Group de Oxford</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GoogLeNet (2014) </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ResNet (2015) Kaiming He et al. </a:t>
            </a:r>
            <a:endParaRPr sz="1700">
              <a:solidFill>
                <a:srgbClr val="151515"/>
              </a:solidFill>
              <a:highlight>
                <a:srgbClr val="FFFFFF"/>
              </a:highlight>
              <a:latin typeface="DM Sans"/>
              <a:ea typeface="DM Sans"/>
              <a:cs typeface="DM Sans"/>
              <a:sym typeface="DM Sans"/>
            </a:endParaRPr>
          </a:p>
        </p:txBody>
      </p:sp>
      <p:pic>
        <p:nvPicPr>
          <p:cNvPr id="589" name="Google Shape;589;p8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590" name="Google Shape;590;p80"/>
          <p:cNvPicPr preferRelativeResize="0"/>
          <p:nvPr/>
        </p:nvPicPr>
        <p:blipFill>
          <a:blip r:embed="rId4">
            <a:alphaModFix/>
          </a:blip>
          <a:stretch>
            <a:fillRect/>
          </a:stretch>
        </p:blipFill>
        <p:spPr>
          <a:xfrm>
            <a:off x="5264450" y="1400163"/>
            <a:ext cx="3487250" cy="2343168"/>
          </a:xfrm>
          <a:prstGeom prst="rect">
            <a:avLst/>
          </a:prstGeom>
          <a:noFill/>
          <a:ln>
            <a:noFill/>
          </a:ln>
        </p:spPr>
      </p:pic>
      <p:sp>
        <p:nvSpPr>
          <p:cNvPr id="591" name="Google Shape;591;p80"/>
          <p:cNvSpPr txBox="1"/>
          <p:nvPr/>
        </p:nvSpPr>
        <p:spPr>
          <a:xfrm>
            <a:off x="5457700" y="3806800"/>
            <a:ext cx="27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a:t>
            </a:r>
            <a:r>
              <a:rPr lang="es"/>
              <a:t> </a:t>
            </a:r>
            <a:r>
              <a:rPr lang="es" u="sng">
                <a:solidFill>
                  <a:schemeClr val="hlink"/>
                </a:solidFill>
                <a:hlinkClick r:id="rId5"/>
              </a:rPr>
              <a:t>CNN history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01"/>
        <p:cNvGrpSpPr/>
        <p:nvPr/>
      </p:nvGrpSpPr>
      <p:grpSpPr>
        <a:xfrm>
          <a:off x="0" y="0"/>
          <a:ext cx="0" cy="0"/>
          <a:chOff x="0" y="0"/>
          <a:chExt cx="0" cy="0"/>
        </a:xfrm>
      </p:grpSpPr>
      <p:sp>
        <p:nvSpPr>
          <p:cNvPr id="602" name="Google Shape;602;p8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Arquitectura</a:t>
            </a:r>
            <a:endParaRPr sz="4000" b="1">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06"/>
        <p:cNvGrpSpPr/>
        <p:nvPr/>
      </p:nvGrpSpPr>
      <p:grpSpPr>
        <a:xfrm>
          <a:off x="0" y="0"/>
          <a:ext cx="0" cy="0"/>
          <a:chOff x="0" y="0"/>
          <a:chExt cx="0" cy="0"/>
        </a:xfrm>
      </p:grpSpPr>
      <p:sp>
        <p:nvSpPr>
          <p:cNvPr id="607" name="Google Shape;607;p83"/>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Arquitectura</a:t>
            </a:r>
            <a:endParaRPr sz="2900" b="1" i="0" u="none" strike="noStrike" cap="none">
              <a:solidFill>
                <a:schemeClr val="dk1"/>
              </a:solidFill>
              <a:latin typeface="DM Sans"/>
              <a:ea typeface="DM Sans"/>
              <a:cs typeface="DM Sans"/>
              <a:sym typeface="DM Sans"/>
            </a:endParaRPr>
          </a:p>
        </p:txBody>
      </p:sp>
      <p:sp>
        <p:nvSpPr>
          <p:cNvPr id="608" name="Google Shape;608;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83"/>
          <p:cNvSpPr txBox="1"/>
          <p:nvPr/>
        </p:nvSpPr>
        <p:spPr>
          <a:xfrm>
            <a:off x="567600" y="1162150"/>
            <a:ext cx="8008800" cy="109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151515"/>
                </a:solidFill>
                <a:highlight>
                  <a:srgbClr val="FFFFFF"/>
                </a:highlight>
                <a:latin typeface="DM Sans"/>
                <a:ea typeface="DM Sans"/>
                <a:cs typeface="DM Sans"/>
                <a:sym typeface="DM Sans"/>
              </a:rPr>
              <a:t>Una CNN básica normalmente tiene tres capas: una capa convolucional, una capa de agrupación (Pooling), capa totalmente conectada (fully connected) y capas no lineales.</a:t>
            </a:r>
            <a:endParaRPr sz="1800">
              <a:solidFill>
                <a:srgbClr val="151515"/>
              </a:solidFill>
              <a:highlight>
                <a:srgbClr val="FFFFFF"/>
              </a:highlight>
              <a:latin typeface="DM Sans"/>
              <a:ea typeface="DM Sans"/>
              <a:cs typeface="DM Sans"/>
              <a:sym typeface="DM Sans"/>
            </a:endParaRPr>
          </a:p>
        </p:txBody>
      </p:sp>
      <p:pic>
        <p:nvPicPr>
          <p:cNvPr id="611" name="Google Shape;611;p8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12" name="Google Shape;612;p83"/>
          <p:cNvPicPr preferRelativeResize="0"/>
          <p:nvPr/>
        </p:nvPicPr>
        <p:blipFill rotWithShape="1">
          <a:blip r:embed="rId4">
            <a:alphaModFix/>
          </a:blip>
          <a:srcRect t="17749"/>
          <a:stretch/>
        </p:blipFill>
        <p:spPr>
          <a:xfrm>
            <a:off x="1464725" y="2423925"/>
            <a:ext cx="5784725" cy="2120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16"/>
        <p:cNvGrpSpPr/>
        <p:nvPr/>
      </p:nvGrpSpPr>
      <p:grpSpPr>
        <a:xfrm>
          <a:off x="0" y="0"/>
          <a:ext cx="0" cy="0"/>
          <a:chOff x="0" y="0"/>
          <a:chExt cx="0" cy="0"/>
        </a:xfrm>
      </p:grpSpPr>
      <p:sp>
        <p:nvSpPr>
          <p:cNvPr id="617" name="Google Shape;617;p84"/>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18" name="Google Shape;618;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84"/>
          <p:cNvSpPr txBox="1"/>
          <p:nvPr/>
        </p:nvSpPr>
        <p:spPr>
          <a:xfrm>
            <a:off x="560350" y="1026300"/>
            <a:ext cx="4791600" cy="3154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700">
                <a:solidFill>
                  <a:srgbClr val="151515"/>
                </a:solidFill>
                <a:highlight>
                  <a:srgbClr val="FFFFFF"/>
                </a:highlight>
                <a:latin typeface="DM Sans"/>
                <a:ea typeface="DM Sans"/>
                <a:cs typeface="DM Sans"/>
                <a:sym typeface="DM Sans"/>
              </a:rPr>
              <a:t>La capa de convolución es el componente de construcción central de la CNN. Lleva la parte principal de la carga computacional de la red.</a:t>
            </a: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Esta capa realiza un producto escalar entre dos matrices, donde una matriz es el conjunto de parámetros que se pueden aprender, también conocido como </a:t>
            </a:r>
            <a:r>
              <a:rPr lang="es" sz="1700" b="1">
                <a:solidFill>
                  <a:srgbClr val="151515"/>
                </a:solidFill>
                <a:highlight>
                  <a:srgbClr val="FFFFFF"/>
                </a:highlight>
                <a:latin typeface="DM Sans"/>
                <a:ea typeface="DM Sans"/>
                <a:cs typeface="DM Sans"/>
                <a:sym typeface="DM Sans"/>
              </a:rPr>
              <a:t>kernel</a:t>
            </a:r>
            <a:r>
              <a:rPr lang="es" sz="1700">
                <a:solidFill>
                  <a:srgbClr val="151515"/>
                </a:solidFill>
                <a:highlight>
                  <a:srgbClr val="FFFFFF"/>
                </a:highlight>
                <a:latin typeface="DM Sans"/>
                <a:ea typeface="DM Sans"/>
                <a:cs typeface="DM Sans"/>
                <a:sym typeface="DM Sans"/>
              </a:rPr>
              <a:t>, y la otra matriz es la parte restringida del campo receptivo. </a:t>
            </a:r>
            <a:endParaRPr sz="1700">
              <a:solidFill>
                <a:srgbClr val="151515"/>
              </a:solidFill>
              <a:highlight>
                <a:srgbClr val="FFFFFF"/>
              </a:highlight>
              <a:latin typeface="DM Sans"/>
              <a:ea typeface="DM Sans"/>
              <a:cs typeface="DM Sans"/>
              <a:sym typeface="DM Sans"/>
            </a:endParaRPr>
          </a:p>
        </p:txBody>
      </p:sp>
      <p:pic>
        <p:nvPicPr>
          <p:cNvPr id="621" name="Google Shape;621;p84"/>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622" name="Google Shape;622;p84"/>
          <p:cNvSpPr txBox="1"/>
          <p:nvPr/>
        </p:nvSpPr>
        <p:spPr>
          <a:xfrm>
            <a:off x="5351950" y="3407450"/>
            <a:ext cx="27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a:t>
            </a:r>
            <a:r>
              <a:rPr lang="es"/>
              <a:t> </a:t>
            </a:r>
            <a:r>
              <a:rPr lang="es" u="sng">
                <a:solidFill>
                  <a:schemeClr val="hlink"/>
                </a:solidFill>
                <a:hlinkClick r:id="rId4"/>
              </a:rPr>
              <a:t>Operación Convolución</a:t>
            </a:r>
            <a:endParaRPr/>
          </a:p>
        </p:txBody>
      </p:sp>
      <p:pic>
        <p:nvPicPr>
          <p:cNvPr id="623" name="Google Shape;623;p84"/>
          <p:cNvPicPr preferRelativeResize="0"/>
          <p:nvPr/>
        </p:nvPicPr>
        <p:blipFill rotWithShape="1">
          <a:blip r:embed="rId5">
            <a:alphaModFix/>
          </a:blip>
          <a:srcRect l="10006" t="10951" r="4464" b="21862"/>
          <a:stretch/>
        </p:blipFill>
        <p:spPr>
          <a:xfrm>
            <a:off x="5243625" y="1375725"/>
            <a:ext cx="3371174" cy="19805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27"/>
        <p:cNvGrpSpPr/>
        <p:nvPr/>
      </p:nvGrpSpPr>
      <p:grpSpPr>
        <a:xfrm>
          <a:off x="0" y="0"/>
          <a:ext cx="0" cy="0"/>
          <a:chOff x="0" y="0"/>
          <a:chExt cx="0" cy="0"/>
        </a:xfrm>
      </p:grpSpPr>
      <p:sp>
        <p:nvSpPr>
          <p:cNvPr id="628" name="Google Shape;628;p85"/>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29" name="Google Shape;629;p8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8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1" name="Google Shape;631;p85"/>
          <p:cNvSpPr txBox="1"/>
          <p:nvPr/>
        </p:nvSpPr>
        <p:spPr>
          <a:xfrm>
            <a:off x="560350" y="1240088"/>
            <a:ext cx="4791600" cy="2251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El </a:t>
            </a:r>
            <a:r>
              <a:rPr lang="es" sz="1700" b="1">
                <a:solidFill>
                  <a:srgbClr val="151515"/>
                </a:solidFill>
                <a:highlight>
                  <a:srgbClr val="FFFFFF"/>
                </a:highlight>
                <a:latin typeface="DM Sans"/>
                <a:ea typeface="DM Sans"/>
                <a:cs typeface="DM Sans"/>
                <a:sym typeface="DM Sans"/>
              </a:rPr>
              <a:t>kernel</a:t>
            </a:r>
            <a:r>
              <a:rPr lang="es" sz="1700">
                <a:solidFill>
                  <a:srgbClr val="151515"/>
                </a:solidFill>
                <a:highlight>
                  <a:srgbClr val="FFFFFF"/>
                </a:highlight>
                <a:latin typeface="DM Sans"/>
                <a:ea typeface="DM Sans"/>
                <a:cs typeface="DM Sans"/>
                <a:sym typeface="DM Sans"/>
              </a:rPr>
              <a:t> es espacialmente más pequeño (2x2 o 3x3) que la imagen pero tiene mayor profundidad. Esto significa que, si la imagen se compone de tres canales (RGB), la altura y el ancho del kernel serán espacialmente pequeños, pero la profundidad se extenderá hasta los tres canales de la imagen.</a:t>
            </a:r>
            <a:endParaRPr sz="1700">
              <a:solidFill>
                <a:srgbClr val="151515"/>
              </a:solidFill>
              <a:highlight>
                <a:srgbClr val="FFFFFF"/>
              </a:highlight>
              <a:latin typeface="DM Sans"/>
              <a:ea typeface="DM Sans"/>
              <a:cs typeface="DM Sans"/>
              <a:sym typeface="DM Sans"/>
            </a:endParaRPr>
          </a:p>
        </p:txBody>
      </p:sp>
      <p:pic>
        <p:nvPicPr>
          <p:cNvPr id="632" name="Google Shape;632;p85"/>
          <p:cNvPicPr preferRelativeResize="0"/>
          <p:nvPr/>
        </p:nvPicPr>
        <p:blipFill>
          <a:blip r:embed="rId3">
            <a:alphaModFix/>
          </a:blip>
          <a:stretch>
            <a:fillRect/>
          </a:stretch>
        </p:blipFill>
        <p:spPr>
          <a:xfrm>
            <a:off x="8014500" y="468000"/>
            <a:ext cx="600300" cy="600300"/>
          </a:xfrm>
          <a:prstGeom prst="rect">
            <a:avLst/>
          </a:prstGeom>
          <a:noFill/>
          <a:ln>
            <a:noFill/>
          </a:ln>
        </p:spPr>
      </p:pic>
      <p:sp>
        <p:nvSpPr>
          <p:cNvPr id="633" name="Google Shape;633;p85"/>
          <p:cNvSpPr txBox="1"/>
          <p:nvPr/>
        </p:nvSpPr>
        <p:spPr>
          <a:xfrm>
            <a:off x="5351950" y="3407450"/>
            <a:ext cx="279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t>Fuente:</a:t>
            </a:r>
            <a:r>
              <a:rPr lang="es"/>
              <a:t> </a:t>
            </a:r>
            <a:r>
              <a:rPr lang="es" u="sng">
                <a:solidFill>
                  <a:schemeClr val="hlink"/>
                </a:solidFill>
                <a:hlinkClick r:id="rId4"/>
              </a:rPr>
              <a:t>Operación Convolución</a:t>
            </a:r>
            <a:endParaRPr/>
          </a:p>
        </p:txBody>
      </p:sp>
      <p:pic>
        <p:nvPicPr>
          <p:cNvPr id="634" name="Google Shape;634;p85"/>
          <p:cNvPicPr preferRelativeResize="0"/>
          <p:nvPr/>
        </p:nvPicPr>
        <p:blipFill rotWithShape="1">
          <a:blip r:embed="rId5">
            <a:alphaModFix/>
          </a:blip>
          <a:srcRect l="10006" t="10951" r="4464" b="21862"/>
          <a:stretch/>
        </p:blipFill>
        <p:spPr>
          <a:xfrm>
            <a:off x="5243625" y="1375725"/>
            <a:ext cx="3371174" cy="19805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38"/>
        <p:cNvGrpSpPr/>
        <p:nvPr/>
      </p:nvGrpSpPr>
      <p:grpSpPr>
        <a:xfrm>
          <a:off x="0" y="0"/>
          <a:ext cx="0" cy="0"/>
          <a:chOff x="0" y="0"/>
          <a:chExt cx="0" cy="0"/>
        </a:xfrm>
      </p:grpSpPr>
      <p:sp>
        <p:nvSpPr>
          <p:cNvPr id="639" name="Google Shape;639;p86"/>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40" name="Google Shape;64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41" name="Google Shape;64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42" name="Google Shape;642;p86"/>
          <p:cNvSpPr txBox="1"/>
          <p:nvPr/>
        </p:nvSpPr>
        <p:spPr>
          <a:xfrm>
            <a:off x="560350" y="1026300"/>
            <a:ext cx="4108200" cy="3455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Durante la fase forward, el kernel se mueve a lo largo de la altura y el ancho de la imagen, lo que produce la representación de la imagen por regiones. Esto produce una representación bidimensional de la imagen conocida como </a:t>
            </a:r>
            <a:r>
              <a:rPr lang="es" sz="1700" b="1">
                <a:solidFill>
                  <a:srgbClr val="151515"/>
                </a:solidFill>
                <a:highlight>
                  <a:srgbClr val="FFFFFF"/>
                </a:highlight>
                <a:latin typeface="DM Sans"/>
                <a:ea typeface="DM Sans"/>
                <a:cs typeface="DM Sans"/>
                <a:sym typeface="DM Sans"/>
              </a:rPr>
              <a:t>activation map, </a:t>
            </a:r>
            <a:r>
              <a:rPr lang="es" sz="1700">
                <a:solidFill>
                  <a:srgbClr val="151515"/>
                </a:solidFill>
                <a:highlight>
                  <a:srgbClr val="FFFFFF"/>
                </a:highlight>
                <a:latin typeface="DM Sans"/>
                <a:ea typeface="DM Sans"/>
                <a:cs typeface="DM Sans"/>
                <a:sym typeface="DM Sans"/>
              </a:rPr>
              <a:t>que da la respuesta del kernel en cada posición espacial de la imagen. El tamaño deslizante del kernel se llama </a:t>
            </a:r>
            <a:r>
              <a:rPr lang="es" sz="1700" b="1">
                <a:solidFill>
                  <a:srgbClr val="151515"/>
                </a:solidFill>
                <a:highlight>
                  <a:srgbClr val="FFFFFF"/>
                </a:highlight>
                <a:latin typeface="DM Sans"/>
                <a:ea typeface="DM Sans"/>
                <a:cs typeface="DM Sans"/>
                <a:sym typeface="DM Sans"/>
              </a:rPr>
              <a:t>stride</a:t>
            </a:r>
            <a:r>
              <a:rPr lang="es" sz="1700">
                <a:solidFill>
                  <a:srgbClr val="151515"/>
                </a:solidFill>
                <a:highlight>
                  <a:srgbClr val="FFFFFF"/>
                </a:highlight>
                <a:latin typeface="DM Sans"/>
                <a:ea typeface="DM Sans"/>
                <a:cs typeface="DM Sans"/>
                <a:sym typeface="DM Sans"/>
              </a:rPr>
              <a:t>.</a:t>
            </a:r>
            <a:endParaRPr sz="1700">
              <a:solidFill>
                <a:srgbClr val="151515"/>
              </a:solidFill>
              <a:highlight>
                <a:srgbClr val="FFFFFF"/>
              </a:highlight>
              <a:latin typeface="DM Sans"/>
              <a:ea typeface="DM Sans"/>
              <a:cs typeface="DM Sans"/>
              <a:sym typeface="DM Sans"/>
            </a:endParaRPr>
          </a:p>
        </p:txBody>
      </p:sp>
      <p:pic>
        <p:nvPicPr>
          <p:cNvPr id="643" name="Google Shape;643;p8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44" name="Google Shape;644;p86"/>
          <p:cNvPicPr preferRelativeResize="0"/>
          <p:nvPr/>
        </p:nvPicPr>
        <p:blipFill rotWithShape="1">
          <a:blip r:embed="rId4">
            <a:alphaModFix/>
          </a:blip>
          <a:srcRect l="6019" t="8892" r="5983"/>
          <a:stretch/>
        </p:blipFill>
        <p:spPr>
          <a:xfrm>
            <a:off x="4775487" y="1280725"/>
            <a:ext cx="3775439" cy="2853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48"/>
        <p:cNvGrpSpPr/>
        <p:nvPr/>
      </p:nvGrpSpPr>
      <p:grpSpPr>
        <a:xfrm>
          <a:off x="0" y="0"/>
          <a:ext cx="0" cy="0"/>
          <a:chOff x="0" y="0"/>
          <a:chExt cx="0" cy="0"/>
        </a:xfrm>
      </p:grpSpPr>
      <p:sp>
        <p:nvSpPr>
          <p:cNvPr id="649" name="Google Shape;649;p87"/>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50" name="Google Shape;650;p8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51" name="Google Shape;651;p8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52" name="Google Shape;652;p87"/>
          <p:cNvSpPr txBox="1"/>
          <p:nvPr/>
        </p:nvSpPr>
        <p:spPr>
          <a:xfrm>
            <a:off x="560350" y="1026300"/>
            <a:ext cx="4108200" cy="3455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Detrás de la convolución hay tres ideas principales:</a:t>
            </a: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r>
              <a:rPr lang="es" sz="1700" b="1">
                <a:solidFill>
                  <a:srgbClr val="151515"/>
                </a:solidFill>
                <a:highlight>
                  <a:srgbClr val="FFFFFF"/>
                </a:highlight>
                <a:latin typeface="DM Sans"/>
                <a:ea typeface="DM Sans"/>
                <a:cs typeface="DM Sans"/>
                <a:sym typeface="DM Sans"/>
              </a:rPr>
              <a:t>1) Interacción escasa: </a:t>
            </a:r>
            <a:r>
              <a:rPr lang="es" sz="1700">
                <a:solidFill>
                  <a:srgbClr val="151515"/>
                </a:solidFill>
                <a:highlight>
                  <a:srgbClr val="FFFFFF"/>
                </a:highlight>
                <a:latin typeface="DM Sans"/>
                <a:ea typeface="DM Sans"/>
                <a:cs typeface="DM Sans"/>
                <a:sym typeface="DM Sans"/>
              </a:rPr>
              <a:t>esto se logra haciendo que el kernel sea más pequeño que la imagen original donde se logran detectar patrones en regiones pequeñas esto genera que se usen menos parámetros lo cual reduce memoria ocupada y aumenta la eficiencia</a:t>
            </a:r>
            <a:endParaRPr sz="1700">
              <a:solidFill>
                <a:srgbClr val="151515"/>
              </a:solidFill>
              <a:highlight>
                <a:srgbClr val="FFFFFF"/>
              </a:highlight>
              <a:latin typeface="DM Sans"/>
              <a:ea typeface="DM Sans"/>
              <a:cs typeface="DM Sans"/>
              <a:sym typeface="DM Sans"/>
            </a:endParaRPr>
          </a:p>
        </p:txBody>
      </p:sp>
      <p:pic>
        <p:nvPicPr>
          <p:cNvPr id="653" name="Google Shape;653;p8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54" name="Google Shape;654;p87"/>
          <p:cNvPicPr preferRelativeResize="0"/>
          <p:nvPr/>
        </p:nvPicPr>
        <p:blipFill rotWithShape="1">
          <a:blip r:embed="rId4">
            <a:alphaModFix/>
          </a:blip>
          <a:srcRect l="6019" t="8892" r="5983"/>
          <a:stretch/>
        </p:blipFill>
        <p:spPr>
          <a:xfrm>
            <a:off x="4775487" y="1280725"/>
            <a:ext cx="3775439" cy="285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69"/>
        <p:cNvGrpSpPr/>
        <p:nvPr/>
      </p:nvGrpSpPr>
      <p:grpSpPr>
        <a:xfrm>
          <a:off x="0" y="0"/>
          <a:ext cx="0" cy="0"/>
          <a:chOff x="0" y="0"/>
          <a:chExt cx="0" cy="0"/>
        </a:xfrm>
      </p:grpSpPr>
      <p:sp>
        <p:nvSpPr>
          <p:cNvPr id="170" name="Google Shape;170;p32"/>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Deep Learning</a:t>
            </a:r>
            <a:endParaRPr sz="3000" b="1" i="0" u="none" strike="noStrike" cap="none">
              <a:solidFill>
                <a:schemeClr val="dk1"/>
              </a:solidFill>
              <a:latin typeface="DM Sans"/>
              <a:ea typeface="DM Sans"/>
              <a:cs typeface="DM Sans"/>
              <a:sym typeface="DM Sans"/>
            </a:endParaRPr>
          </a:p>
        </p:txBody>
      </p:sp>
      <p:sp>
        <p:nvSpPr>
          <p:cNvPr id="171" name="Google Shape;171;p3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2" name="Google Shape;172;p3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3" name="Google Shape;173;p32"/>
          <p:cNvSpPr txBox="1"/>
          <p:nvPr/>
        </p:nvSpPr>
        <p:spPr>
          <a:xfrm>
            <a:off x="626075" y="1068300"/>
            <a:ext cx="5036400" cy="3370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800">
                <a:solidFill>
                  <a:schemeClr val="dk1"/>
                </a:solidFill>
                <a:highlight>
                  <a:schemeClr val="lt1"/>
                </a:highlight>
                <a:latin typeface="DM Sans"/>
                <a:ea typeface="DM Sans"/>
                <a:cs typeface="DM Sans"/>
                <a:sym typeface="DM Sans"/>
              </a:rPr>
              <a:t>Los algoritmos de aprendizaje profundo realizan una tarea repetitiva que ayuda a mejorar de manera gradual el resultado a través de las “deep layers” lo que permite el aprendizaje progresivo. Este proceso forma parte de una familia más amplia de métodos de aprendizaje automático basados en redes neuronales.</a:t>
            </a:r>
            <a:endParaRPr sz="1800">
              <a:solidFill>
                <a:schemeClr val="dk1"/>
              </a:solidFill>
              <a:highlight>
                <a:schemeClr val="lt1"/>
              </a:highlight>
              <a:latin typeface="DM Sans"/>
              <a:ea typeface="DM Sans"/>
              <a:cs typeface="DM Sans"/>
              <a:sym typeface="DM Sans"/>
            </a:endParaRPr>
          </a:p>
        </p:txBody>
      </p:sp>
      <p:pic>
        <p:nvPicPr>
          <p:cNvPr id="174" name="Google Shape;174;p3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75" name="Google Shape;175;p32"/>
          <p:cNvPicPr preferRelativeResize="0"/>
          <p:nvPr/>
        </p:nvPicPr>
        <p:blipFill rotWithShape="1">
          <a:blip r:embed="rId4">
            <a:alphaModFix/>
          </a:blip>
          <a:srcRect l="7070" r="3539"/>
          <a:stretch/>
        </p:blipFill>
        <p:spPr>
          <a:xfrm>
            <a:off x="5574451" y="1227913"/>
            <a:ext cx="2951999" cy="268766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58"/>
        <p:cNvGrpSpPr/>
        <p:nvPr/>
      </p:nvGrpSpPr>
      <p:grpSpPr>
        <a:xfrm>
          <a:off x="0" y="0"/>
          <a:ext cx="0" cy="0"/>
          <a:chOff x="0" y="0"/>
          <a:chExt cx="0" cy="0"/>
        </a:xfrm>
      </p:grpSpPr>
      <p:sp>
        <p:nvSpPr>
          <p:cNvPr id="659" name="Google Shape;659;p88"/>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60" name="Google Shape;660;p8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61" name="Google Shape;661;p8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62" name="Google Shape;662;p88"/>
          <p:cNvSpPr txBox="1"/>
          <p:nvPr/>
        </p:nvSpPr>
        <p:spPr>
          <a:xfrm>
            <a:off x="584300" y="1194025"/>
            <a:ext cx="4108200" cy="2853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b="1">
                <a:solidFill>
                  <a:srgbClr val="151515"/>
                </a:solidFill>
                <a:highlight>
                  <a:srgbClr val="FFFFFF"/>
                </a:highlight>
                <a:latin typeface="DM Sans"/>
                <a:ea typeface="DM Sans"/>
                <a:cs typeface="DM Sans"/>
                <a:sym typeface="DM Sans"/>
              </a:rPr>
              <a:t>2) Parámetros compartidos: </a:t>
            </a:r>
            <a:r>
              <a:rPr lang="es" sz="1700">
                <a:solidFill>
                  <a:srgbClr val="151515"/>
                </a:solidFill>
                <a:highlight>
                  <a:srgbClr val="FFFFFF"/>
                </a:highlight>
                <a:latin typeface="DM Sans"/>
                <a:ea typeface="DM Sans"/>
                <a:cs typeface="DM Sans"/>
                <a:sym typeface="DM Sans"/>
              </a:rPr>
              <a:t>a diferencia de las redes neuronales convencionales (ANN) donde se establecen pesos para la calibración de parámetros en las CNN en principio se da el mismo peso a todos los píxeles por ende los pesos aplicados a una entrada son los mismos que los aplicados a otros.</a:t>
            </a:r>
            <a:endParaRPr sz="1700">
              <a:solidFill>
                <a:srgbClr val="151515"/>
              </a:solidFill>
              <a:highlight>
                <a:srgbClr val="FFFFFF"/>
              </a:highlight>
              <a:latin typeface="DM Sans"/>
              <a:ea typeface="DM Sans"/>
              <a:cs typeface="DM Sans"/>
              <a:sym typeface="DM Sans"/>
            </a:endParaRPr>
          </a:p>
        </p:txBody>
      </p:sp>
      <p:pic>
        <p:nvPicPr>
          <p:cNvPr id="663" name="Google Shape;663;p8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64" name="Google Shape;664;p88"/>
          <p:cNvPicPr preferRelativeResize="0"/>
          <p:nvPr/>
        </p:nvPicPr>
        <p:blipFill>
          <a:blip r:embed="rId4">
            <a:alphaModFix/>
          </a:blip>
          <a:stretch>
            <a:fillRect/>
          </a:stretch>
        </p:blipFill>
        <p:spPr>
          <a:xfrm>
            <a:off x="5348050" y="1054500"/>
            <a:ext cx="2818825" cy="3280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68"/>
        <p:cNvGrpSpPr/>
        <p:nvPr/>
      </p:nvGrpSpPr>
      <p:grpSpPr>
        <a:xfrm>
          <a:off x="0" y="0"/>
          <a:ext cx="0" cy="0"/>
          <a:chOff x="0" y="0"/>
          <a:chExt cx="0" cy="0"/>
        </a:xfrm>
      </p:grpSpPr>
      <p:sp>
        <p:nvSpPr>
          <p:cNvPr id="669" name="Google Shape;669;p89"/>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2900" b="1">
                <a:solidFill>
                  <a:schemeClr val="dk1"/>
                </a:solidFill>
                <a:latin typeface="DM Sans"/>
                <a:ea typeface="DM Sans"/>
                <a:cs typeface="DM Sans"/>
                <a:sym typeface="DM Sans"/>
              </a:rPr>
              <a:t>1) Convolución</a:t>
            </a:r>
            <a:endParaRPr sz="2900" b="1" i="0" u="none" strike="noStrike" cap="none">
              <a:solidFill>
                <a:schemeClr val="dk1"/>
              </a:solidFill>
              <a:latin typeface="DM Sans"/>
              <a:ea typeface="DM Sans"/>
              <a:cs typeface="DM Sans"/>
              <a:sym typeface="DM Sans"/>
            </a:endParaRPr>
          </a:p>
        </p:txBody>
      </p:sp>
      <p:sp>
        <p:nvSpPr>
          <p:cNvPr id="670" name="Google Shape;670;p8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1" name="Google Shape;671;p8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72" name="Google Shape;672;p89"/>
          <p:cNvSpPr txBox="1"/>
          <p:nvPr/>
        </p:nvSpPr>
        <p:spPr>
          <a:xfrm>
            <a:off x="592300" y="1295400"/>
            <a:ext cx="4108200" cy="2552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b="1">
                <a:solidFill>
                  <a:srgbClr val="151515"/>
                </a:solidFill>
                <a:highlight>
                  <a:srgbClr val="FFFFFF"/>
                </a:highlight>
                <a:latin typeface="DM Sans"/>
                <a:ea typeface="DM Sans"/>
                <a:cs typeface="DM Sans"/>
                <a:sym typeface="DM Sans"/>
              </a:rPr>
              <a:t>3) Equivalencia a translación: </a:t>
            </a:r>
            <a:r>
              <a:rPr lang="es" sz="1700">
                <a:solidFill>
                  <a:srgbClr val="151515"/>
                </a:solidFill>
                <a:highlight>
                  <a:srgbClr val="FFFFFF"/>
                </a:highlight>
                <a:latin typeface="DM Sans"/>
                <a:ea typeface="DM Sans"/>
                <a:cs typeface="DM Sans"/>
                <a:sym typeface="DM Sans"/>
              </a:rPr>
              <a:t>Debido al intercambio de parámetros, las capas de las redes neuronales convolucionales tendrán una propiedad de equivalencia a la translación. Por ende, si cambiamos la entrada de alguna manera, la salida también cambiará de la misma manera.</a:t>
            </a:r>
            <a:endParaRPr sz="1700">
              <a:solidFill>
                <a:srgbClr val="151515"/>
              </a:solidFill>
              <a:highlight>
                <a:srgbClr val="FFFFFF"/>
              </a:highlight>
              <a:latin typeface="DM Sans"/>
              <a:ea typeface="DM Sans"/>
              <a:cs typeface="DM Sans"/>
              <a:sym typeface="DM Sans"/>
            </a:endParaRPr>
          </a:p>
        </p:txBody>
      </p:sp>
      <p:pic>
        <p:nvPicPr>
          <p:cNvPr id="673" name="Google Shape;673;p8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74" name="Google Shape;674;p89"/>
          <p:cNvPicPr preferRelativeResize="0"/>
          <p:nvPr/>
        </p:nvPicPr>
        <p:blipFill>
          <a:blip r:embed="rId4">
            <a:alphaModFix/>
          </a:blip>
          <a:stretch>
            <a:fillRect/>
          </a:stretch>
        </p:blipFill>
        <p:spPr>
          <a:xfrm>
            <a:off x="5348050" y="1054500"/>
            <a:ext cx="2818825" cy="3280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78"/>
        <p:cNvGrpSpPr/>
        <p:nvPr/>
      </p:nvGrpSpPr>
      <p:grpSpPr>
        <a:xfrm>
          <a:off x="0" y="0"/>
          <a:ext cx="0" cy="0"/>
          <a:chOff x="0" y="0"/>
          <a:chExt cx="0" cy="0"/>
        </a:xfrm>
      </p:grpSpPr>
      <p:sp>
        <p:nvSpPr>
          <p:cNvPr id="679" name="Google Shape;679;p90"/>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2) Pooling</a:t>
            </a:r>
            <a:endParaRPr sz="2900" b="1" i="0" u="none" strike="noStrike" cap="none">
              <a:solidFill>
                <a:schemeClr val="dk1"/>
              </a:solidFill>
              <a:latin typeface="DM Sans"/>
              <a:ea typeface="DM Sans"/>
              <a:cs typeface="DM Sans"/>
              <a:sym typeface="DM Sans"/>
            </a:endParaRPr>
          </a:p>
        </p:txBody>
      </p:sp>
      <p:sp>
        <p:nvSpPr>
          <p:cNvPr id="680" name="Google Shape;680;p9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1" name="Google Shape;681;p9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82" name="Google Shape;682;p90"/>
          <p:cNvSpPr txBox="1"/>
          <p:nvPr/>
        </p:nvSpPr>
        <p:spPr>
          <a:xfrm>
            <a:off x="560350" y="1026300"/>
            <a:ext cx="8054100" cy="1349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Reemplaza la salida de la red en ciertas ubicaciones al derivar una estadística de resumen de las salidas cercanas. Esto ayuda a reducir el tamaño espacial de la representación, lo que disminuye la cantidad requerida de cálculo y pesos. </a:t>
            </a:r>
            <a:endParaRPr sz="1700">
              <a:solidFill>
                <a:srgbClr val="151515"/>
              </a:solidFill>
              <a:highlight>
                <a:srgbClr val="FFFFFF"/>
              </a:highlight>
              <a:latin typeface="DM Sans"/>
              <a:ea typeface="DM Sans"/>
              <a:cs typeface="DM Sans"/>
              <a:sym typeface="DM Sans"/>
            </a:endParaRPr>
          </a:p>
        </p:txBody>
      </p:sp>
      <p:pic>
        <p:nvPicPr>
          <p:cNvPr id="683" name="Google Shape;683;p9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84" name="Google Shape;684;p90"/>
          <p:cNvPicPr preferRelativeResize="0"/>
          <p:nvPr/>
        </p:nvPicPr>
        <p:blipFill rotWithShape="1">
          <a:blip r:embed="rId4">
            <a:alphaModFix/>
          </a:blip>
          <a:srcRect t="3660"/>
          <a:stretch/>
        </p:blipFill>
        <p:spPr>
          <a:xfrm>
            <a:off x="1982900" y="2159950"/>
            <a:ext cx="5001952" cy="2374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88"/>
        <p:cNvGrpSpPr/>
        <p:nvPr/>
      </p:nvGrpSpPr>
      <p:grpSpPr>
        <a:xfrm>
          <a:off x="0" y="0"/>
          <a:ext cx="0" cy="0"/>
          <a:chOff x="0" y="0"/>
          <a:chExt cx="0" cy="0"/>
        </a:xfrm>
      </p:grpSpPr>
      <p:sp>
        <p:nvSpPr>
          <p:cNvPr id="689" name="Google Shape;689;p91"/>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2) Pooling</a:t>
            </a:r>
            <a:endParaRPr sz="2900" b="1" i="0" u="none" strike="noStrike" cap="none">
              <a:solidFill>
                <a:schemeClr val="dk1"/>
              </a:solidFill>
              <a:latin typeface="DM Sans"/>
              <a:ea typeface="DM Sans"/>
              <a:cs typeface="DM Sans"/>
              <a:sym typeface="DM Sans"/>
            </a:endParaRPr>
          </a:p>
        </p:txBody>
      </p:sp>
      <p:sp>
        <p:nvSpPr>
          <p:cNvPr id="690" name="Google Shape;690;p9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1" name="Google Shape;691;p9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92" name="Google Shape;692;p91"/>
          <p:cNvSpPr txBox="1"/>
          <p:nvPr/>
        </p:nvSpPr>
        <p:spPr>
          <a:xfrm>
            <a:off x="588850" y="1054500"/>
            <a:ext cx="7910100" cy="1349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Existen varias funciones pooling, como el promedio, la norma L2, promedio ponderado basado en la distancia desde el píxel central. Sin embargo, la función más utilizada es la denominada </a:t>
            </a:r>
            <a:r>
              <a:rPr lang="es" sz="1700" b="1">
                <a:solidFill>
                  <a:srgbClr val="151515"/>
                </a:solidFill>
                <a:highlight>
                  <a:srgbClr val="FFFFFF"/>
                </a:highlight>
                <a:latin typeface="DM Sans"/>
                <a:ea typeface="DM Sans"/>
                <a:cs typeface="DM Sans"/>
                <a:sym typeface="DM Sans"/>
              </a:rPr>
              <a:t>max pooling</a:t>
            </a:r>
            <a:r>
              <a:rPr lang="es" sz="1700">
                <a:solidFill>
                  <a:srgbClr val="151515"/>
                </a:solidFill>
                <a:highlight>
                  <a:srgbClr val="FFFFFF"/>
                </a:highlight>
                <a:latin typeface="DM Sans"/>
                <a:ea typeface="DM Sans"/>
                <a:cs typeface="DM Sans"/>
                <a:sym typeface="DM Sans"/>
              </a:rPr>
              <a:t>, que arroja como salida el valor máximo del vecindario analizado.</a:t>
            </a:r>
            <a:endParaRPr sz="1700">
              <a:solidFill>
                <a:srgbClr val="151515"/>
              </a:solidFill>
              <a:highlight>
                <a:srgbClr val="FFFFFF"/>
              </a:highlight>
              <a:latin typeface="DM Sans"/>
              <a:ea typeface="DM Sans"/>
              <a:cs typeface="DM Sans"/>
              <a:sym typeface="DM Sans"/>
            </a:endParaRPr>
          </a:p>
        </p:txBody>
      </p:sp>
      <p:pic>
        <p:nvPicPr>
          <p:cNvPr id="693" name="Google Shape;693;p9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694" name="Google Shape;694;p91"/>
          <p:cNvPicPr preferRelativeResize="0"/>
          <p:nvPr/>
        </p:nvPicPr>
        <p:blipFill>
          <a:blip r:embed="rId4">
            <a:alphaModFix/>
          </a:blip>
          <a:stretch>
            <a:fillRect/>
          </a:stretch>
        </p:blipFill>
        <p:spPr>
          <a:xfrm>
            <a:off x="2400950" y="2432349"/>
            <a:ext cx="4605401" cy="2049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698"/>
        <p:cNvGrpSpPr/>
        <p:nvPr/>
      </p:nvGrpSpPr>
      <p:grpSpPr>
        <a:xfrm>
          <a:off x="0" y="0"/>
          <a:ext cx="0" cy="0"/>
          <a:chOff x="0" y="0"/>
          <a:chExt cx="0" cy="0"/>
        </a:xfrm>
      </p:grpSpPr>
      <p:sp>
        <p:nvSpPr>
          <p:cNvPr id="699" name="Google Shape;699;p92"/>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3) Fully connected layers</a:t>
            </a:r>
            <a:endParaRPr sz="2900" b="1" i="0" u="none" strike="noStrike" cap="none">
              <a:solidFill>
                <a:schemeClr val="dk1"/>
              </a:solidFill>
              <a:latin typeface="DM Sans"/>
              <a:ea typeface="DM Sans"/>
              <a:cs typeface="DM Sans"/>
              <a:sym typeface="DM Sans"/>
            </a:endParaRPr>
          </a:p>
        </p:txBody>
      </p:sp>
      <p:sp>
        <p:nvSpPr>
          <p:cNvPr id="700" name="Google Shape;700;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01" name="Google Shape;701;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02" name="Google Shape;702;p92"/>
          <p:cNvSpPr txBox="1"/>
          <p:nvPr/>
        </p:nvSpPr>
        <p:spPr>
          <a:xfrm>
            <a:off x="560350" y="1026300"/>
            <a:ext cx="4435800" cy="3455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Las neuronas de las capas tienen conectividad total con todas las neuronas de la capa anterior y posterior. Esta es la razón por la que se pueden calcular las salidas como de costumbre mediante una multiplicación de matrices adicionando un efecto de sesgo.</a:t>
            </a: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 capa FC ayuda a mapear la representación entre la entrada y la salida.</a:t>
            </a:r>
            <a:endParaRPr sz="1700">
              <a:solidFill>
                <a:srgbClr val="151515"/>
              </a:solidFill>
              <a:highlight>
                <a:srgbClr val="FFFFFF"/>
              </a:highlight>
              <a:latin typeface="DM Sans"/>
              <a:ea typeface="DM Sans"/>
              <a:cs typeface="DM Sans"/>
              <a:sym typeface="DM Sans"/>
            </a:endParaRPr>
          </a:p>
          <a:p>
            <a:pPr marL="0" lvl="0" indent="0" algn="l" rtl="0">
              <a:lnSpc>
                <a:spcPct val="115000"/>
              </a:lnSpc>
              <a:spcBef>
                <a:spcPts val="0"/>
              </a:spcBef>
              <a:spcAft>
                <a:spcPts val="0"/>
              </a:spcAft>
              <a:buNone/>
            </a:pPr>
            <a:endParaRPr sz="1700">
              <a:solidFill>
                <a:srgbClr val="151515"/>
              </a:solidFill>
              <a:highlight>
                <a:srgbClr val="FFFFFF"/>
              </a:highlight>
              <a:latin typeface="DM Sans"/>
              <a:ea typeface="DM Sans"/>
              <a:cs typeface="DM Sans"/>
              <a:sym typeface="DM Sans"/>
            </a:endParaRPr>
          </a:p>
        </p:txBody>
      </p:sp>
      <p:pic>
        <p:nvPicPr>
          <p:cNvPr id="703" name="Google Shape;703;p9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04" name="Google Shape;704;p92"/>
          <p:cNvPicPr preferRelativeResize="0"/>
          <p:nvPr/>
        </p:nvPicPr>
        <p:blipFill>
          <a:blip r:embed="rId4">
            <a:alphaModFix/>
          </a:blip>
          <a:stretch>
            <a:fillRect/>
          </a:stretch>
        </p:blipFill>
        <p:spPr>
          <a:xfrm>
            <a:off x="5220525" y="1145866"/>
            <a:ext cx="2951999" cy="31663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08"/>
        <p:cNvGrpSpPr/>
        <p:nvPr/>
      </p:nvGrpSpPr>
      <p:grpSpPr>
        <a:xfrm>
          <a:off x="0" y="0"/>
          <a:ext cx="0" cy="0"/>
          <a:chOff x="0" y="0"/>
          <a:chExt cx="0" cy="0"/>
        </a:xfrm>
      </p:grpSpPr>
      <p:sp>
        <p:nvSpPr>
          <p:cNvPr id="709" name="Google Shape;709;p93"/>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3) Fully connected layers</a:t>
            </a:r>
            <a:endParaRPr sz="2900" b="1" i="0" u="none" strike="noStrike" cap="none">
              <a:solidFill>
                <a:schemeClr val="dk1"/>
              </a:solidFill>
              <a:latin typeface="DM Sans"/>
              <a:ea typeface="DM Sans"/>
              <a:cs typeface="DM Sans"/>
              <a:sym typeface="DM Sans"/>
            </a:endParaRPr>
          </a:p>
        </p:txBody>
      </p:sp>
      <p:sp>
        <p:nvSpPr>
          <p:cNvPr id="710" name="Google Shape;710;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11" name="Google Shape;711;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12" name="Google Shape;712;p93"/>
          <p:cNvSpPr txBox="1"/>
          <p:nvPr/>
        </p:nvSpPr>
        <p:spPr>
          <a:xfrm>
            <a:off x="560350" y="1026300"/>
            <a:ext cx="4435800" cy="3154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700">
                <a:solidFill>
                  <a:srgbClr val="151515"/>
                </a:solidFill>
                <a:highlight>
                  <a:srgbClr val="FFFFFF"/>
                </a:highlight>
                <a:latin typeface="DM Sans"/>
                <a:ea typeface="DM Sans"/>
                <a:cs typeface="DM Sans"/>
                <a:sym typeface="DM Sans"/>
              </a:rPr>
              <a:t>Las capas FC en una red neuronal son aquellas donde todas las entradas de una capa están conectadas a cada unidad de activación de la siguiente capa. Usualmente las últimas capas son de tipo FC para compilar los datos extraídos en capas anteriores con el fin de generar el resultado final. Es la </a:t>
            </a:r>
            <a:r>
              <a:rPr lang="es" sz="1700" b="1">
                <a:solidFill>
                  <a:srgbClr val="151515"/>
                </a:solidFill>
                <a:highlight>
                  <a:srgbClr val="FFFFFF"/>
                </a:highlight>
                <a:latin typeface="DM Sans"/>
                <a:ea typeface="DM Sans"/>
                <a:cs typeface="DM Sans"/>
                <a:sym typeface="DM Sans"/>
              </a:rPr>
              <a:t>segunda</a:t>
            </a:r>
            <a:r>
              <a:rPr lang="es" sz="1700">
                <a:solidFill>
                  <a:srgbClr val="151515"/>
                </a:solidFill>
                <a:highlight>
                  <a:srgbClr val="FFFFFF"/>
                </a:highlight>
                <a:latin typeface="DM Sans"/>
                <a:ea typeface="DM Sans"/>
                <a:cs typeface="DM Sans"/>
                <a:sym typeface="DM Sans"/>
              </a:rPr>
              <a:t> capa que </a:t>
            </a:r>
            <a:r>
              <a:rPr lang="es" sz="1700" b="1">
                <a:solidFill>
                  <a:srgbClr val="151515"/>
                </a:solidFill>
                <a:highlight>
                  <a:srgbClr val="FFFFFF"/>
                </a:highlight>
                <a:latin typeface="DM Sans"/>
                <a:ea typeface="DM Sans"/>
                <a:cs typeface="DM Sans"/>
                <a:sym typeface="DM Sans"/>
              </a:rPr>
              <a:t>consume más tiempo</a:t>
            </a:r>
            <a:r>
              <a:rPr lang="es" sz="1700">
                <a:solidFill>
                  <a:srgbClr val="151515"/>
                </a:solidFill>
                <a:highlight>
                  <a:srgbClr val="FFFFFF"/>
                </a:highlight>
                <a:latin typeface="DM Sans"/>
                <a:ea typeface="DM Sans"/>
                <a:cs typeface="DM Sans"/>
                <a:sym typeface="DM Sans"/>
              </a:rPr>
              <a:t> después de la capa de convolución..</a:t>
            </a:r>
            <a:endParaRPr sz="1700">
              <a:solidFill>
                <a:srgbClr val="151515"/>
              </a:solidFill>
              <a:highlight>
                <a:srgbClr val="FFFFFF"/>
              </a:highlight>
              <a:latin typeface="DM Sans"/>
              <a:ea typeface="DM Sans"/>
              <a:cs typeface="DM Sans"/>
              <a:sym typeface="DM Sans"/>
            </a:endParaRPr>
          </a:p>
        </p:txBody>
      </p:sp>
      <p:pic>
        <p:nvPicPr>
          <p:cNvPr id="713" name="Google Shape;713;p9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14" name="Google Shape;714;p93"/>
          <p:cNvPicPr preferRelativeResize="0"/>
          <p:nvPr/>
        </p:nvPicPr>
        <p:blipFill>
          <a:blip r:embed="rId4">
            <a:alphaModFix/>
          </a:blip>
          <a:stretch>
            <a:fillRect/>
          </a:stretch>
        </p:blipFill>
        <p:spPr>
          <a:xfrm>
            <a:off x="5220525" y="1145866"/>
            <a:ext cx="2951999" cy="31663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18"/>
        <p:cNvGrpSpPr/>
        <p:nvPr/>
      </p:nvGrpSpPr>
      <p:grpSpPr>
        <a:xfrm>
          <a:off x="0" y="0"/>
          <a:ext cx="0" cy="0"/>
          <a:chOff x="0" y="0"/>
          <a:chExt cx="0" cy="0"/>
        </a:xfrm>
      </p:grpSpPr>
      <p:sp>
        <p:nvSpPr>
          <p:cNvPr id="719" name="Google Shape;719;p94"/>
          <p:cNvSpPr txBox="1"/>
          <p:nvPr/>
        </p:nvSpPr>
        <p:spPr>
          <a:xfrm>
            <a:off x="473350" y="468000"/>
            <a:ext cx="8141100" cy="586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900" b="1">
                <a:solidFill>
                  <a:schemeClr val="dk1"/>
                </a:solidFill>
                <a:latin typeface="DM Sans"/>
                <a:ea typeface="DM Sans"/>
                <a:cs typeface="DM Sans"/>
                <a:sym typeface="DM Sans"/>
              </a:rPr>
              <a:t>4) Capas no lineales</a:t>
            </a:r>
            <a:endParaRPr sz="2900" b="1" i="0" u="none" strike="noStrike" cap="none">
              <a:solidFill>
                <a:schemeClr val="dk1"/>
              </a:solidFill>
              <a:latin typeface="DM Sans"/>
              <a:ea typeface="DM Sans"/>
              <a:cs typeface="DM Sans"/>
              <a:sym typeface="DM Sans"/>
            </a:endParaRPr>
          </a:p>
        </p:txBody>
      </p:sp>
      <p:sp>
        <p:nvSpPr>
          <p:cNvPr id="720" name="Google Shape;720;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1" name="Google Shape;721;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94"/>
          <p:cNvSpPr txBox="1"/>
          <p:nvPr/>
        </p:nvSpPr>
        <p:spPr>
          <a:xfrm>
            <a:off x="523500" y="1026300"/>
            <a:ext cx="4544400" cy="3296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rgbClr val="151515"/>
                </a:solidFill>
                <a:highlight>
                  <a:srgbClr val="FFFFFF"/>
                </a:highlight>
                <a:latin typeface="DM Sans"/>
                <a:ea typeface="DM Sans"/>
                <a:cs typeface="DM Sans"/>
                <a:sym typeface="DM Sans"/>
              </a:rPr>
              <a:t>Dado que la convolución es una operación lineal y las imágenes están lejos de ser lineales, las capas de no linealidad a menudo se colocan directamente después de la capa convolucional para introducir la no linealidad en el mapa de activación. Hay varios tipos de operaciones no lineales, siendo las más populares:</a:t>
            </a:r>
            <a:endParaRPr sz="1600">
              <a:solidFill>
                <a:srgbClr val="151515"/>
              </a:solidFill>
              <a:highlight>
                <a:srgbClr val="FFFFFF"/>
              </a:highlight>
              <a:latin typeface="DM Sans"/>
              <a:ea typeface="DM Sans"/>
              <a:cs typeface="DM Sans"/>
              <a:sym typeface="DM Sans"/>
            </a:endParaRPr>
          </a:p>
          <a:p>
            <a:pPr marL="457200" lvl="0" indent="-330200" algn="l" rtl="0">
              <a:lnSpc>
                <a:spcPct val="115000"/>
              </a:lnSpc>
              <a:spcBef>
                <a:spcPts val="0"/>
              </a:spcBef>
              <a:spcAft>
                <a:spcPts val="0"/>
              </a:spcAft>
              <a:buClr>
                <a:srgbClr val="151515"/>
              </a:buClr>
              <a:buSzPts val="1600"/>
              <a:buFont typeface="DM Sans"/>
              <a:buAutoNum type="arabicPeriod"/>
            </a:pPr>
            <a:r>
              <a:rPr lang="es" sz="1600">
                <a:solidFill>
                  <a:srgbClr val="151515"/>
                </a:solidFill>
                <a:highlight>
                  <a:srgbClr val="FFFFFF"/>
                </a:highlight>
                <a:latin typeface="DM Sans"/>
                <a:ea typeface="DM Sans"/>
                <a:cs typeface="DM Sans"/>
                <a:sym typeface="DM Sans"/>
              </a:rPr>
              <a:t>Tanh</a:t>
            </a:r>
            <a:endParaRPr sz="16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Sigmoide</a:t>
            </a:r>
            <a:endParaRPr sz="1700">
              <a:solidFill>
                <a:srgbClr val="151515"/>
              </a:solidFill>
              <a:highlight>
                <a:srgbClr val="FFFFFF"/>
              </a:highlight>
              <a:latin typeface="DM Sans"/>
              <a:ea typeface="DM Sans"/>
              <a:cs typeface="DM Sans"/>
              <a:sym typeface="DM Sans"/>
            </a:endParaRPr>
          </a:p>
          <a:p>
            <a:pPr marL="457200" lvl="0" indent="-336550" algn="l" rtl="0">
              <a:lnSpc>
                <a:spcPct val="115000"/>
              </a:lnSpc>
              <a:spcBef>
                <a:spcPts val="0"/>
              </a:spcBef>
              <a:spcAft>
                <a:spcPts val="0"/>
              </a:spcAft>
              <a:buClr>
                <a:srgbClr val="151515"/>
              </a:buClr>
              <a:buSzPts val="1700"/>
              <a:buFont typeface="DM Sans"/>
              <a:buAutoNum type="arabicPeriod"/>
            </a:pPr>
            <a:r>
              <a:rPr lang="es" sz="1700">
                <a:solidFill>
                  <a:srgbClr val="151515"/>
                </a:solidFill>
                <a:highlight>
                  <a:srgbClr val="FFFFFF"/>
                </a:highlight>
                <a:latin typeface="DM Sans"/>
                <a:ea typeface="DM Sans"/>
                <a:cs typeface="DM Sans"/>
                <a:sym typeface="DM Sans"/>
              </a:rPr>
              <a:t>ReLU (más usada, alta convergencia)</a:t>
            </a:r>
            <a:endParaRPr sz="1700">
              <a:solidFill>
                <a:srgbClr val="151515"/>
              </a:solidFill>
              <a:highlight>
                <a:srgbClr val="FFFFFF"/>
              </a:highlight>
              <a:latin typeface="DM Sans"/>
              <a:ea typeface="DM Sans"/>
              <a:cs typeface="DM Sans"/>
              <a:sym typeface="DM Sans"/>
            </a:endParaRPr>
          </a:p>
        </p:txBody>
      </p:sp>
      <p:pic>
        <p:nvPicPr>
          <p:cNvPr id="723" name="Google Shape;723;p9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24" name="Google Shape;724;p94"/>
          <p:cNvPicPr preferRelativeResize="0"/>
          <p:nvPr/>
        </p:nvPicPr>
        <p:blipFill>
          <a:blip r:embed="rId4">
            <a:alphaModFix/>
          </a:blip>
          <a:stretch>
            <a:fillRect/>
          </a:stretch>
        </p:blipFill>
        <p:spPr>
          <a:xfrm>
            <a:off x="4900325" y="1791450"/>
            <a:ext cx="3843051" cy="176609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28"/>
        <p:cNvGrpSpPr/>
        <p:nvPr/>
      </p:nvGrpSpPr>
      <p:grpSpPr>
        <a:xfrm>
          <a:off x="0" y="0"/>
          <a:ext cx="0" cy="0"/>
          <a:chOff x="0" y="0"/>
          <a:chExt cx="0" cy="0"/>
        </a:xfrm>
      </p:grpSpPr>
      <p:sp>
        <p:nvSpPr>
          <p:cNvPr id="729" name="Google Shape;729;p95"/>
          <p:cNvSpPr txBox="1"/>
          <p:nvPr/>
        </p:nvSpPr>
        <p:spPr>
          <a:xfrm>
            <a:off x="1461300" y="207452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¿Dónde se usan las CNN?</a:t>
            </a:r>
            <a:endParaRPr sz="4000" b="1">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33"/>
        <p:cNvGrpSpPr/>
        <p:nvPr/>
      </p:nvGrpSpPr>
      <p:grpSpPr>
        <a:xfrm>
          <a:off x="0" y="0"/>
          <a:ext cx="0" cy="0"/>
          <a:chOff x="0" y="0"/>
          <a:chExt cx="0" cy="0"/>
        </a:xfrm>
      </p:grpSpPr>
      <p:sp>
        <p:nvSpPr>
          <p:cNvPr id="734" name="Google Shape;734;p96"/>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Aplicaciones de CNN</a:t>
            </a:r>
            <a:endParaRPr sz="3000" b="1" i="0" u="none" strike="noStrike" cap="none">
              <a:solidFill>
                <a:schemeClr val="dk1"/>
              </a:solidFill>
              <a:latin typeface="DM Sans"/>
              <a:ea typeface="DM Sans"/>
              <a:cs typeface="DM Sans"/>
              <a:sym typeface="DM Sans"/>
            </a:endParaRPr>
          </a:p>
        </p:txBody>
      </p:sp>
      <p:sp>
        <p:nvSpPr>
          <p:cNvPr id="735" name="Google Shape;735;p9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6" name="Google Shape;736;p9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7" name="Google Shape;737;p96"/>
          <p:cNvSpPr txBox="1"/>
          <p:nvPr/>
        </p:nvSpPr>
        <p:spPr>
          <a:xfrm>
            <a:off x="573750" y="1016425"/>
            <a:ext cx="46941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Algunas de las aplicaciones más comunes son:</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facial</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Análisis de documentos</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Entendimiento del clima</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de objetos</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Sistemas de recomendación</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Detección de enfermedades</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Encontrar ciertos tipos de sustancias </a:t>
            </a:r>
            <a:endParaRPr sz="1700">
              <a:solidFill>
                <a:srgbClr val="28262B"/>
              </a:solidFill>
              <a:latin typeface="DM Sans"/>
              <a:ea typeface="DM Sans"/>
              <a:cs typeface="DM Sans"/>
              <a:sym typeface="DM Sans"/>
            </a:endParaRPr>
          </a:p>
        </p:txBody>
      </p:sp>
      <p:pic>
        <p:nvPicPr>
          <p:cNvPr id="738" name="Google Shape;738;p9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39" name="Google Shape;739;p96"/>
          <p:cNvPicPr preferRelativeResize="0"/>
          <p:nvPr/>
        </p:nvPicPr>
        <p:blipFill>
          <a:blip r:embed="rId4">
            <a:alphaModFix/>
          </a:blip>
          <a:stretch>
            <a:fillRect/>
          </a:stretch>
        </p:blipFill>
        <p:spPr>
          <a:xfrm>
            <a:off x="5444225" y="1135613"/>
            <a:ext cx="2872275" cy="2872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43"/>
        <p:cNvGrpSpPr/>
        <p:nvPr/>
      </p:nvGrpSpPr>
      <p:grpSpPr>
        <a:xfrm>
          <a:off x="0" y="0"/>
          <a:ext cx="0" cy="0"/>
          <a:chOff x="0" y="0"/>
          <a:chExt cx="0" cy="0"/>
        </a:xfrm>
      </p:grpSpPr>
      <p:sp>
        <p:nvSpPr>
          <p:cNvPr id="744" name="Google Shape;744;p97"/>
          <p:cNvSpPr txBox="1"/>
          <p:nvPr/>
        </p:nvSpPr>
        <p:spPr>
          <a:xfrm>
            <a:off x="1022175" y="1941375"/>
            <a:ext cx="69933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Redes neuronales recurrentes (RNN)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79"/>
        <p:cNvGrpSpPr/>
        <p:nvPr/>
      </p:nvGrpSpPr>
      <p:grpSpPr>
        <a:xfrm>
          <a:off x="0" y="0"/>
          <a:ext cx="0" cy="0"/>
          <a:chOff x="0" y="0"/>
          <a:chExt cx="0" cy="0"/>
        </a:xfrm>
      </p:grpSpPr>
      <p:sp>
        <p:nvSpPr>
          <p:cNvPr id="180" name="Google Shape;180;p3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Origen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48"/>
        <p:cNvGrpSpPr/>
        <p:nvPr/>
      </p:nvGrpSpPr>
      <p:grpSpPr>
        <a:xfrm>
          <a:off x="0" y="0"/>
          <a:ext cx="0" cy="0"/>
          <a:chOff x="0" y="0"/>
          <a:chExt cx="0" cy="0"/>
        </a:xfrm>
      </p:grpSpPr>
      <p:sp>
        <p:nvSpPr>
          <p:cNvPr id="749" name="Google Shape;749;p98"/>
          <p:cNvSpPr txBox="1"/>
          <p:nvPr/>
        </p:nvSpPr>
        <p:spPr>
          <a:xfrm>
            <a:off x="1064475" y="2202300"/>
            <a:ext cx="7004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53"/>
        <p:cNvGrpSpPr/>
        <p:nvPr/>
      </p:nvGrpSpPr>
      <p:grpSpPr>
        <a:xfrm>
          <a:off x="0" y="0"/>
          <a:ext cx="0" cy="0"/>
          <a:chOff x="0" y="0"/>
          <a:chExt cx="0" cy="0"/>
        </a:xfrm>
      </p:grpSpPr>
      <p:sp>
        <p:nvSpPr>
          <p:cNvPr id="754" name="Google Shape;754;p99"/>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Redes neuronales recurrentes (RNN)</a:t>
            </a:r>
            <a:endParaRPr sz="3000" b="1" i="0" u="none" strike="noStrike" cap="none">
              <a:solidFill>
                <a:schemeClr val="dk1"/>
              </a:solidFill>
              <a:latin typeface="DM Sans"/>
              <a:ea typeface="DM Sans"/>
              <a:cs typeface="DM Sans"/>
              <a:sym typeface="DM Sans"/>
            </a:endParaRPr>
          </a:p>
        </p:txBody>
      </p:sp>
      <p:sp>
        <p:nvSpPr>
          <p:cNvPr id="755" name="Google Shape;755;p9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56" name="Google Shape;756;p9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57" name="Google Shape;757;p99"/>
          <p:cNvSpPr txBox="1"/>
          <p:nvPr/>
        </p:nvSpPr>
        <p:spPr>
          <a:xfrm>
            <a:off x="573750" y="1016425"/>
            <a:ext cx="4574100" cy="3386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Son un tipo de red neuronal artificial que utiliza datos secuenciales o datos de series temporales. Se usan comúnmente para problemas como traducción de idiomas, procesamiento de lenguaje natural (nlp), reconocimiento de voz y subtítulos de imágenes; se incorporan a aplicaciones populares como Siri y Google Translate por ejemplo</a:t>
            </a:r>
            <a:endParaRPr sz="1600">
              <a:solidFill>
                <a:srgbClr val="28262B"/>
              </a:solidFill>
              <a:latin typeface="DM Sans"/>
              <a:ea typeface="DM Sans"/>
              <a:cs typeface="DM Sans"/>
              <a:sym typeface="DM Sans"/>
            </a:endParaRPr>
          </a:p>
        </p:txBody>
      </p:sp>
      <p:pic>
        <p:nvPicPr>
          <p:cNvPr id="758" name="Google Shape;758;p9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59" name="Google Shape;759;p99"/>
          <p:cNvPicPr preferRelativeResize="0"/>
          <p:nvPr/>
        </p:nvPicPr>
        <p:blipFill rotWithShape="1">
          <a:blip r:embed="rId4">
            <a:alphaModFix/>
          </a:blip>
          <a:srcRect r="1797"/>
          <a:stretch/>
        </p:blipFill>
        <p:spPr>
          <a:xfrm>
            <a:off x="4980150" y="1566225"/>
            <a:ext cx="3570101" cy="2237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63"/>
        <p:cNvGrpSpPr/>
        <p:nvPr/>
      </p:nvGrpSpPr>
      <p:grpSpPr>
        <a:xfrm>
          <a:off x="0" y="0"/>
          <a:ext cx="0" cy="0"/>
          <a:chOff x="0" y="0"/>
          <a:chExt cx="0" cy="0"/>
        </a:xfrm>
      </p:grpSpPr>
      <p:sp>
        <p:nvSpPr>
          <p:cNvPr id="764" name="Google Shape;764;p10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Redes neuronales recurrentes (RNN)</a:t>
            </a:r>
            <a:endParaRPr sz="3000" b="1" i="0" u="none" strike="noStrike" cap="none">
              <a:solidFill>
                <a:schemeClr val="dk1"/>
              </a:solidFill>
              <a:latin typeface="DM Sans"/>
              <a:ea typeface="DM Sans"/>
              <a:cs typeface="DM Sans"/>
              <a:sym typeface="DM Sans"/>
            </a:endParaRPr>
          </a:p>
        </p:txBody>
      </p:sp>
      <p:sp>
        <p:nvSpPr>
          <p:cNvPr id="765" name="Google Shape;765;p10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6" name="Google Shape;766;p10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7" name="Google Shape;767;p100"/>
          <p:cNvSpPr txBox="1"/>
          <p:nvPr/>
        </p:nvSpPr>
        <p:spPr>
          <a:xfrm>
            <a:off x="573750" y="1016425"/>
            <a:ext cx="4574100" cy="3386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Así como las CNN, las RNN utilizan datos de entrenamiento para aprender. Se distinguen por su </a:t>
            </a:r>
            <a:r>
              <a:rPr lang="es" sz="1600" b="1">
                <a:solidFill>
                  <a:srgbClr val="28262B"/>
                </a:solidFill>
                <a:latin typeface="DM Sans"/>
                <a:ea typeface="DM Sans"/>
                <a:cs typeface="DM Sans"/>
                <a:sym typeface="DM Sans"/>
              </a:rPr>
              <a:t>"memoria" </a:t>
            </a:r>
            <a:r>
              <a:rPr lang="es" sz="1600">
                <a:solidFill>
                  <a:srgbClr val="28262B"/>
                </a:solidFill>
                <a:latin typeface="DM Sans"/>
                <a:ea typeface="DM Sans"/>
                <a:cs typeface="DM Sans"/>
                <a:sym typeface="DM Sans"/>
              </a:rPr>
              <a:t>ya que toman información de entradas anteriores para influir en la entrada y salida actual. Mientras que las redes neuronales profundas tradicionales asumen que las entradas y salidas son independientes, la salida de las RNN depende de los elementos previos dentro de la secuencia. </a:t>
            </a:r>
            <a:endParaRPr sz="1600">
              <a:solidFill>
                <a:srgbClr val="28262B"/>
              </a:solidFill>
              <a:latin typeface="DM Sans"/>
              <a:ea typeface="DM Sans"/>
              <a:cs typeface="DM Sans"/>
              <a:sym typeface="DM Sans"/>
            </a:endParaRPr>
          </a:p>
        </p:txBody>
      </p:sp>
      <p:pic>
        <p:nvPicPr>
          <p:cNvPr id="768" name="Google Shape;768;p10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69" name="Google Shape;769;p100"/>
          <p:cNvPicPr preferRelativeResize="0"/>
          <p:nvPr/>
        </p:nvPicPr>
        <p:blipFill rotWithShape="1">
          <a:blip r:embed="rId4">
            <a:alphaModFix/>
          </a:blip>
          <a:srcRect r="52987"/>
          <a:stretch/>
        </p:blipFill>
        <p:spPr>
          <a:xfrm>
            <a:off x="4858000" y="1185424"/>
            <a:ext cx="3564775" cy="2772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73"/>
        <p:cNvGrpSpPr/>
        <p:nvPr/>
      </p:nvGrpSpPr>
      <p:grpSpPr>
        <a:xfrm>
          <a:off x="0" y="0"/>
          <a:ext cx="0" cy="0"/>
          <a:chOff x="0" y="0"/>
          <a:chExt cx="0" cy="0"/>
        </a:xfrm>
      </p:grpSpPr>
      <p:sp>
        <p:nvSpPr>
          <p:cNvPr id="774" name="Google Shape;774;p101"/>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Redes neuronales recurrentes (RNN)</a:t>
            </a:r>
            <a:endParaRPr sz="3000" b="1" i="0" u="none" strike="noStrike" cap="none">
              <a:solidFill>
                <a:schemeClr val="dk1"/>
              </a:solidFill>
              <a:latin typeface="DM Sans"/>
              <a:ea typeface="DM Sans"/>
              <a:cs typeface="DM Sans"/>
              <a:sym typeface="DM Sans"/>
            </a:endParaRPr>
          </a:p>
        </p:txBody>
      </p:sp>
      <p:sp>
        <p:nvSpPr>
          <p:cNvPr id="775" name="Google Shape;775;p10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6" name="Google Shape;776;p10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7" name="Google Shape;777;p101"/>
          <p:cNvSpPr txBox="1"/>
          <p:nvPr/>
        </p:nvSpPr>
        <p:spPr>
          <a:xfrm>
            <a:off x="573750" y="1016425"/>
            <a:ext cx="4574100" cy="3386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Otra característica distintiva de las RNN es que </a:t>
            </a:r>
            <a:r>
              <a:rPr lang="es" sz="1600" b="1">
                <a:solidFill>
                  <a:srgbClr val="28262B"/>
                </a:solidFill>
                <a:latin typeface="DM Sans"/>
                <a:ea typeface="DM Sans"/>
                <a:cs typeface="DM Sans"/>
                <a:sym typeface="DM Sans"/>
              </a:rPr>
              <a:t>comparten parámetros</a:t>
            </a:r>
            <a:r>
              <a:rPr lang="es" sz="1600">
                <a:solidFill>
                  <a:srgbClr val="28262B"/>
                </a:solidFill>
                <a:latin typeface="DM Sans"/>
                <a:ea typeface="DM Sans"/>
                <a:cs typeface="DM Sans"/>
                <a:sym typeface="DM Sans"/>
              </a:rPr>
              <a:t> en cada capa de la red. Mientras que las </a:t>
            </a:r>
            <a:r>
              <a:rPr lang="es" sz="1600" b="1">
                <a:solidFill>
                  <a:srgbClr val="28262B"/>
                </a:solidFill>
                <a:latin typeface="DM Sans"/>
                <a:ea typeface="DM Sans"/>
                <a:cs typeface="DM Sans"/>
                <a:sym typeface="DM Sans"/>
              </a:rPr>
              <a:t>redes feedforward </a:t>
            </a:r>
            <a:r>
              <a:rPr lang="es" sz="1600">
                <a:solidFill>
                  <a:srgbClr val="28262B"/>
                </a:solidFill>
                <a:latin typeface="DM Sans"/>
                <a:ea typeface="DM Sans"/>
                <a:cs typeface="DM Sans"/>
                <a:sym typeface="DM Sans"/>
              </a:rPr>
              <a:t>tienen diferentes pesos en cada nodo, las RNN comparten el mismo parámetro de peso dentro de cada capa de la red. Los pesos se ajustan a través de los procesos de retropropagación y descenso de gradiente para facilitar el aprendizaje por refuerzo.</a:t>
            </a:r>
            <a:endParaRPr sz="1600">
              <a:solidFill>
                <a:srgbClr val="28262B"/>
              </a:solidFill>
              <a:latin typeface="DM Sans"/>
              <a:ea typeface="DM Sans"/>
              <a:cs typeface="DM Sans"/>
              <a:sym typeface="DM Sans"/>
            </a:endParaRPr>
          </a:p>
        </p:txBody>
      </p:sp>
      <p:pic>
        <p:nvPicPr>
          <p:cNvPr id="778" name="Google Shape;778;p10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79" name="Google Shape;779;p101"/>
          <p:cNvPicPr preferRelativeResize="0"/>
          <p:nvPr/>
        </p:nvPicPr>
        <p:blipFill rotWithShape="1">
          <a:blip r:embed="rId4">
            <a:alphaModFix/>
          </a:blip>
          <a:srcRect r="52987"/>
          <a:stretch/>
        </p:blipFill>
        <p:spPr>
          <a:xfrm>
            <a:off x="4858000" y="1185424"/>
            <a:ext cx="3564775" cy="27726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83"/>
        <p:cNvGrpSpPr/>
        <p:nvPr/>
      </p:nvGrpSpPr>
      <p:grpSpPr>
        <a:xfrm>
          <a:off x="0" y="0"/>
          <a:ext cx="0" cy="0"/>
          <a:chOff x="0" y="0"/>
          <a:chExt cx="0" cy="0"/>
        </a:xfrm>
      </p:grpSpPr>
      <p:sp>
        <p:nvSpPr>
          <p:cNvPr id="784" name="Google Shape;784;p102"/>
          <p:cNvSpPr txBox="1"/>
          <p:nvPr/>
        </p:nvSpPr>
        <p:spPr>
          <a:xfrm>
            <a:off x="1064475" y="2202300"/>
            <a:ext cx="7004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Origen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88"/>
        <p:cNvGrpSpPr/>
        <p:nvPr/>
      </p:nvGrpSpPr>
      <p:grpSpPr>
        <a:xfrm>
          <a:off x="0" y="0"/>
          <a:ext cx="0" cy="0"/>
          <a:chOff x="0" y="0"/>
          <a:chExt cx="0" cy="0"/>
        </a:xfrm>
      </p:grpSpPr>
      <p:sp>
        <p:nvSpPr>
          <p:cNvPr id="789" name="Google Shape;789;p103"/>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790" name="Google Shape;790;p10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1" name="Google Shape;791;p10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2" name="Google Shape;792;p103"/>
          <p:cNvSpPr txBox="1"/>
          <p:nvPr/>
        </p:nvSpPr>
        <p:spPr>
          <a:xfrm>
            <a:off x="573750" y="1016425"/>
            <a:ext cx="7978500" cy="153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El concepto de RNN se planteó en 1986. Y la famosa arquitectura LSTM se inventó en 1997. La cantidad de arquitecturas conocidas de RNN es mucho menor que la de CNN. Existen 3 fases importantes: Vanilla RNN, LSTM y Encoder-Decoder</a:t>
            </a:r>
            <a:endParaRPr sz="16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600">
              <a:solidFill>
                <a:srgbClr val="28262B"/>
              </a:solidFill>
              <a:latin typeface="DM Sans"/>
              <a:ea typeface="DM Sans"/>
              <a:cs typeface="DM Sans"/>
              <a:sym typeface="DM Sans"/>
            </a:endParaRPr>
          </a:p>
        </p:txBody>
      </p:sp>
      <p:pic>
        <p:nvPicPr>
          <p:cNvPr id="793" name="Google Shape;793;p10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794" name="Google Shape;794;p103"/>
          <p:cNvPicPr preferRelativeResize="0"/>
          <p:nvPr/>
        </p:nvPicPr>
        <p:blipFill>
          <a:blip r:embed="rId4">
            <a:alphaModFix/>
          </a:blip>
          <a:stretch>
            <a:fillRect/>
          </a:stretch>
        </p:blipFill>
        <p:spPr>
          <a:xfrm>
            <a:off x="1216747" y="2345047"/>
            <a:ext cx="6247301" cy="2216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798"/>
        <p:cNvGrpSpPr/>
        <p:nvPr/>
      </p:nvGrpSpPr>
      <p:grpSpPr>
        <a:xfrm>
          <a:off x="0" y="0"/>
          <a:ext cx="0" cy="0"/>
          <a:chOff x="0" y="0"/>
          <a:chExt cx="0" cy="0"/>
        </a:xfrm>
      </p:grpSpPr>
      <p:sp>
        <p:nvSpPr>
          <p:cNvPr id="799" name="Google Shape;799;p104"/>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Vanilla RNN</a:t>
            </a:r>
            <a:endParaRPr sz="3000" b="1" i="0" u="none" strike="noStrike" cap="none">
              <a:solidFill>
                <a:schemeClr val="dk1"/>
              </a:solidFill>
              <a:latin typeface="DM Sans"/>
              <a:ea typeface="DM Sans"/>
              <a:cs typeface="DM Sans"/>
              <a:sym typeface="DM Sans"/>
            </a:endParaRPr>
          </a:p>
        </p:txBody>
      </p:sp>
      <p:sp>
        <p:nvSpPr>
          <p:cNvPr id="800" name="Google Shape;800;p10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01" name="Google Shape;801;p10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02" name="Google Shape;802;p104"/>
          <p:cNvSpPr txBox="1"/>
          <p:nvPr/>
        </p:nvSpPr>
        <p:spPr>
          <a:xfrm>
            <a:off x="573750" y="1016425"/>
            <a:ext cx="7978500" cy="153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Desarrollada a principios de 1986 donde x, o y h son la entrada, la salida y el estado oculto, con U, W y V son los parámetros que se les aplican respectivamente. Dentro de la célula RNN de color verde, podría haber una o más capas de neuronas normales u otros tipos de RNN.</a:t>
            </a:r>
            <a:endParaRPr sz="1600">
              <a:solidFill>
                <a:srgbClr val="28262B"/>
              </a:solidFill>
              <a:latin typeface="DM Sans"/>
              <a:ea typeface="DM Sans"/>
              <a:cs typeface="DM Sans"/>
              <a:sym typeface="DM Sans"/>
            </a:endParaRPr>
          </a:p>
        </p:txBody>
      </p:sp>
      <p:pic>
        <p:nvPicPr>
          <p:cNvPr id="803" name="Google Shape;803;p10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04" name="Google Shape;804;p104"/>
          <p:cNvPicPr preferRelativeResize="0"/>
          <p:nvPr/>
        </p:nvPicPr>
        <p:blipFill rotWithShape="1">
          <a:blip r:embed="rId4">
            <a:alphaModFix/>
          </a:blip>
          <a:srcRect l="2398" t="6075" r="6042" b="11157"/>
          <a:stretch/>
        </p:blipFill>
        <p:spPr>
          <a:xfrm>
            <a:off x="1190975" y="2464350"/>
            <a:ext cx="6280050" cy="1889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808"/>
        <p:cNvGrpSpPr/>
        <p:nvPr/>
      </p:nvGrpSpPr>
      <p:grpSpPr>
        <a:xfrm>
          <a:off x="0" y="0"/>
          <a:ext cx="0" cy="0"/>
          <a:chOff x="0" y="0"/>
          <a:chExt cx="0" cy="0"/>
        </a:xfrm>
      </p:grpSpPr>
      <p:sp>
        <p:nvSpPr>
          <p:cNvPr id="809" name="Google Shape;809;p105"/>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LSTM</a:t>
            </a:r>
            <a:endParaRPr sz="3000" b="1" i="0" u="none" strike="noStrike" cap="none">
              <a:solidFill>
                <a:schemeClr val="dk1"/>
              </a:solidFill>
              <a:latin typeface="DM Sans"/>
              <a:ea typeface="DM Sans"/>
              <a:cs typeface="DM Sans"/>
              <a:sym typeface="DM Sans"/>
            </a:endParaRPr>
          </a:p>
        </p:txBody>
      </p:sp>
      <p:sp>
        <p:nvSpPr>
          <p:cNvPr id="810" name="Google Shape;810;p10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11" name="Google Shape;811;p10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12" name="Google Shape;812;p105"/>
          <p:cNvSpPr txBox="1"/>
          <p:nvPr/>
        </p:nvSpPr>
        <p:spPr>
          <a:xfrm>
            <a:off x="573750" y="1016425"/>
            <a:ext cx="44475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LSTM es la arquitectura RNN más popular, incluso después de más de 20 años de su nacimiento. Pero, ¿por qué LSTM? La principal razón es que Vanilla RNN no puede recordar muy bien el pasado. El único conjunto de parámetros en Vanilla RNN tiene que procesar y recordar demasiada información y se sobrecarga fácilmente.</a:t>
            </a:r>
            <a:endParaRPr sz="1700">
              <a:solidFill>
                <a:srgbClr val="28262B"/>
              </a:solidFill>
              <a:latin typeface="DM Sans"/>
              <a:ea typeface="DM Sans"/>
              <a:cs typeface="DM Sans"/>
              <a:sym typeface="DM Sans"/>
            </a:endParaRPr>
          </a:p>
        </p:txBody>
      </p:sp>
      <p:pic>
        <p:nvPicPr>
          <p:cNvPr id="813" name="Google Shape;813;p10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14" name="Google Shape;814;p105"/>
          <p:cNvPicPr preferRelativeResize="0"/>
          <p:nvPr/>
        </p:nvPicPr>
        <p:blipFill>
          <a:blip r:embed="rId4">
            <a:alphaModFix/>
          </a:blip>
          <a:stretch>
            <a:fillRect/>
          </a:stretch>
        </p:blipFill>
        <p:spPr>
          <a:xfrm>
            <a:off x="5088228" y="1211754"/>
            <a:ext cx="3526576" cy="29581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818"/>
        <p:cNvGrpSpPr/>
        <p:nvPr/>
      </p:nvGrpSpPr>
      <p:grpSpPr>
        <a:xfrm>
          <a:off x="0" y="0"/>
          <a:ext cx="0" cy="0"/>
          <a:chOff x="0" y="0"/>
          <a:chExt cx="0" cy="0"/>
        </a:xfrm>
      </p:grpSpPr>
      <p:sp>
        <p:nvSpPr>
          <p:cNvPr id="819" name="Google Shape;819;p106"/>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LSTM</a:t>
            </a:r>
            <a:endParaRPr sz="3000" b="1" i="0" u="none" strike="noStrike" cap="none">
              <a:solidFill>
                <a:schemeClr val="dk1"/>
              </a:solidFill>
              <a:latin typeface="DM Sans"/>
              <a:ea typeface="DM Sans"/>
              <a:cs typeface="DM Sans"/>
              <a:sym typeface="DM Sans"/>
            </a:endParaRPr>
          </a:p>
        </p:txBody>
      </p:sp>
      <p:sp>
        <p:nvSpPr>
          <p:cNvPr id="820" name="Google Shape;820;p10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21" name="Google Shape;821;p10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22" name="Google Shape;822;p106"/>
          <p:cNvSpPr txBox="1"/>
          <p:nvPr/>
        </p:nvSpPr>
        <p:spPr>
          <a:xfrm>
            <a:off x="573750" y="1016425"/>
            <a:ext cx="4447500" cy="3193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Para información secuencial como conversaciones y textos. LSTM presenta tres tipos de memorias seleccionadas (gates) que son puertas de entrada, salida y Forget Gates respectivamente, así como la función sigmoide para representar el porcentaje de información para el procesamiento.</a:t>
            </a:r>
            <a:endParaRPr sz="1700">
              <a:solidFill>
                <a:srgbClr val="28262B"/>
              </a:solidFill>
              <a:latin typeface="DM Sans"/>
              <a:ea typeface="DM Sans"/>
              <a:cs typeface="DM Sans"/>
              <a:sym typeface="DM Sans"/>
            </a:endParaRPr>
          </a:p>
        </p:txBody>
      </p:sp>
      <p:pic>
        <p:nvPicPr>
          <p:cNvPr id="823" name="Google Shape;823;p10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24" name="Google Shape;824;p106"/>
          <p:cNvPicPr preferRelativeResize="0"/>
          <p:nvPr/>
        </p:nvPicPr>
        <p:blipFill>
          <a:blip r:embed="rId4">
            <a:alphaModFix/>
          </a:blip>
          <a:stretch>
            <a:fillRect/>
          </a:stretch>
        </p:blipFill>
        <p:spPr>
          <a:xfrm>
            <a:off x="5088228" y="1211754"/>
            <a:ext cx="3526576" cy="29581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828"/>
        <p:cNvGrpSpPr/>
        <p:nvPr/>
      </p:nvGrpSpPr>
      <p:grpSpPr>
        <a:xfrm>
          <a:off x="0" y="0"/>
          <a:ext cx="0" cy="0"/>
          <a:chOff x="0" y="0"/>
          <a:chExt cx="0" cy="0"/>
        </a:xfrm>
      </p:grpSpPr>
      <p:sp>
        <p:nvSpPr>
          <p:cNvPr id="829" name="Google Shape;829;p107"/>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Encoder-Decoder</a:t>
            </a:r>
            <a:endParaRPr sz="3000" b="1" i="0" u="none" strike="noStrike" cap="none">
              <a:solidFill>
                <a:schemeClr val="dk1"/>
              </a:solidFill>
              <a:latin typeface="DM Sans"/>
              <a:ea typeface="DM Sans"/>
              <a:cs typeface="DM Sans"/>
              <a:sym typeface="DM Sans"/>
            </a:endParaRPr>
          </a:p>
        </p:txBody>
      </p:sp>
      <p:sp>
        <p:nvSpPr>
          <p:cNvPr id="830" name="Google Shape;830;p10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1" name="Google Shape;831;p10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2" name="Google Shape;832;p107"/>
          <p:cNvSpPr txBox="1"/>
          <p:nvPr/>
        </p:nvSpPr>
        <p:spPr>
          <a:xfrm>
            <a:off x="573750" y="1016425"/>
            <a:ext cx="7978500" cy="1169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Es una arquitectura genérica que no pertenece a la RNN. Se aplica ampliamente en casos de uso de aprendizaje profundo de Secuencia a Secuencia. Los modelos de NLP previamente entrenados GPT-2 y GPT-3 de OpenAI son ejemplos.</a:t>
            </a:r>
            <a:endParaRPr sz="1600">
              <a:solidFill>
                <a:srgbClr val="28262B"/>
              </a:solidFill>
              <a:latin typeface="DM Sans"/>
              <a:ea typeface="DM Sans"/>
              <a:cs typeface="DM Sans"/>
              <a:sym typeface="DM Sans"/>
            </a:endParaRPr>
          </a:p>
        </p:txBody>
      </p:sp>
      <p:pic>
        <p:nvPicPr>
          <p:cNvPr id="833" name="Google Shape;833;p10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34" name="Google Shape;834;p107"/>
          <p:cNvPicPr preferRelativeResize="0"/>
          <p:nvPr/>
        </p:nvPicPr>
        <p:blipFill>
          <a:blip r:embed="rId4">
            <a:alphaModFix/>
          </a:blip>
          <a:stretch>
            <a:fillRect/>
          </a:stretch>
        </p:blipFill>
        <p:spPr>
          <a:xfrm>
            <a:off x="1946700" y="2199025"/>
            <a:ext cx="4932968" cy="228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84"/>
        <p:cNvGrpSpPr/>
        <p:nvPr/>
      </p:nvGrpSpPr>
      <p:grpSpPr>
        <a:xfrm>
          <a:off x="0" y="0"/>
          <a:ext cx="0" cy="0"/>
          <a:chOff x="0" y="0"/>
          <a:chExt cx="0" cy="0"/>
        </a:xfrm>
      </p:grpSpPr>
      <p:sp>
        <p:nvSpPr>
          <p:cNvPr id="185" name="Google Shape;185;p34"/>
          <p:cNvSpPr txBox="1"/>
          <p:nvPr/>
        </p:nvSpPr>
        <p:spPr>
          <a:xfrm>
            <a:off x="501450" y="3294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Origen</a:t>
            </a:r>
            <a:endParaRPr sz="4000" b="1" i="0" u="none" strike="noStrike" cap="none">
              <a:solidFill>
                <a:schemeClr val="dk1"/>
              </a:solidFill>
              <a:latin typeface="DM Sans"/>
              <a:ea typeface="DM Sans"/>
              <a:cs typeface="DM Sans"/>
              <a:sym typeface="DM Sans"/>
            </a:endParaRPr>
          </a:p>
        </p:txBody>
      </p:sp>
      <p:sp>
        <p:nvSpPr>
          <p:cNvPr id="186" name="Google Shape;186;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87" name="Google Shape;187;p34"/>
          <p:cNvPicPr preferRelativeResize="0"/>
          <p:nvPr/>
        </p:nvPicPr>
        <p:blipFill rotWithShape="1">
          <a:blip r:embed="rId3">
            <a:alphaModFix/>
          </a:blip>
          <a:srcRect t="2467"/>
          <a:stretch/>
        </p:blipFill>
        <p:spPr>
          <a:xfrm>
            <a:off x="941225" y="1024275"/>
            <a:ext cx="6935526" cy="3177274"/>
          </a:xfrm>
          <a:prstGeom prst="rect">
            <a:avLst/>
          </a:prstGeom>
          <a:noFill/>
          <a:ln>
            <a:noFill/>
          </a:ln>
        </p:spPr>
      </p:pic>
      <p:pic>
        <p:nvPicPr>
          <p:cNvPr id="188" name="Google Shape;188;p34"/>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189" name="Google Shape;189;p34"/>
          <p:cNvSpPr txBox="1"/>
          <p:nvPr/>
        </p:nvSpPr>
        <p:spPr>
          <a:xfrm>
            <a:off x="475200" y="4789500"/>
            <a:ext cx="7996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latin typeface="DM Sans"/>
                <a:ea typeface="DM Sans"/>
                <a:cs typeface="DM Sans"/>
                <a:sym typeface="DM Sans"/>
              </a:rPr>
              <a:t>Fuente:</a:t>
            </a:r>
            <a:r>
              <a:rPr lang="es" sz="1100">
                <a:latin typeface="DM Sans"/>
                <a:ea typeface="DM Sans"/>
                <a:cs typeface="DM Sans"/>
                <a:sym typeface="DM Sans"/>
              </a:rPr>
              <a:t> </a:t>
            </a:r>
            <a:r>
              <a:rPr lang="es" sz="1100" u="sng">
                <a:solidFill>
                  <a:schemeClr val="hlink"/>
                </a:solidFill>
                <a:latin typeface="DM Sans"/>
                <a:ea typeface="DM Sans"/>
                <a:cs typeface="DM Sans"/>
                <a:sym typeface="DM Sans"/>
                <a:hlinkClick r:id="rId5"/>
              </a:rPr>
              <a:t>Origen Deep Learning</a:t>
            </a:r>
            <a:endParaRPr sz="1100">
              <a:latin typeface="DM Sans"/>
              <a:ea typeface="DM Sans"/>
              <a:cs typeface="DM Sans"/>
              <a:sym typeface="DM Sans"/>
            </a:endParaRPr>
          </a:p>
        </p:txBody>
      </p:sp>
      <p:sp>
        <p:nvSpPr>
          <p:cNvPr id="190" name="Google Shape;190;p34"/>
          <p:cNvSpPr/>
          <p:nvPr/>
        </p:nvSpPr>
        <p:spPr>
          <a:xfrm>
            <a:off x="1738238" y="1611350"/>
            <a:ext cx="5341500" cy="20031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txBox="1"/>
          <p:nvPr/>
        </p:nvSpPr>
        <p:spPr>
          <a:xfrm>
            <a:off x="2187900" y="2305100"/>
            <a:ext cx="45711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350">
                <a:latin typeface="DM Sans"/>
                <a:ea typeface="DM Sans"/>
                <a:cs typeface="DM Sans"/>
                <a:sym typeface="DM Sans"/>
              </a:rPr>
              <a:t>Entra a </a:t>
            </a:r>
            <a:r>
              <a:rPr lang="es" sz="1350" u="sng">
                <a:solidFill>
                  <a:schemeClr val="hlink"/>
                </a:solidFill>
                <a:latin typeface="DM Sans"/>
                <a:ea typeface="DM Sans"/>
                <a:cs typeface="DM Sans"/>
                <a:sym typeface="DM Sans"/>
                <a:hlinkClick r:id="rId6"/>
              </a:rPr>
              <a:t>este link</a:t>
            </a:r>
            <a:r>
              <a:rPr lang="es" sz="1350">
                <a:latin typeface="DM Sans"/>
                <a:ea typeface="DM Sans"/>
                <a:cs typeface="DM Sans"/>
                <a:sym typeface="DM Sans"/>
              </a:rPr>
              <a:t> para ver y explorar la línea de tiempo sobre el Origen del Deep Learning</a:t>
            </a:r>
            <a:endParaRPr sz="135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838"/>
        <p:cNvGrpSpPr/>
        <p:nvPr/>
      </p:nvGrpSpPr>
      <p:grpSpPr>
        <a:xfrm>
          <a:off x="0" y="0"/>
          <a:ext cx="0" cy="0"/>
          <a:chOff x="0" y="0"/>
          <a:chExt cx="0" cy="0"/>
        </a:xfrm>
      </p:grpSpPr>
      <p:sp>
        <p:nvSpPr>
          <p:cNvPr id="839" name="Google Shape;839;p108"/>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Encoder-Decoder</a:t>
            </a:r>
            <a:endParaRPr sz="3000" b="1" i="0" u="none" strike="noStrike" cap="none">
              <a:solidFill>
                <a:schemeClr val="dk1"/>
              </a:solidFill>
              <a:latin typeface="DM Sans"/>
              <a:ea typeface="DM Sans"/>
              <a:cs typeface="DM Sans"/>
              <a:sym typeface="DM Sans"/>
            </a:endParaRPr>
          </a:p>
        </p:txBody>
      </p:sp>
      <p:sp>
        <p:nvSpPr>
          <p:cNvPr id="840" name="Google Shape;840;p10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1" name="Google Shape;841;p108"/>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2" name="Google Shape;842;p108"/>
          <p:cNvSpPr txBox="1"/>
          <p:nvPr/>
        </p:nvSpPr>
        <p:spPr>
          <a:xfrm>
            <a:off x="475200" y="996675"/>
            <a:ext cx="8086200" cy="1539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rgbClr val="28262B"/>
                </a:solidFill>
                <a:latin typeface="DM Sans"/>
                <a:ea typeface="DM Sans"/>
                <a:cs typeface="DM Sans"/>
                <a:sym typeface="DM Sans"/>
              </a:rPr>
              <a:t>Imita el proceso de cognición del cerebro humano. Por ejemplo, cuando vemos algo y lo “codificamos” como algún formato (Encoder Vector) en nuestra “red neuronal” (cerebro). Cuando queremos describirlo utilizamos el encoder vector y lo decodificamos</a:t>
            </a:r>
            <a:endParaRPr sz="1600">
              <a:solidFill>
                <a:srgbClr val="28262B"/>
              </a:solidFill>
              <a:latin typeface="DM Sans"/>
              <a:ea typeface="DM Sans"/>
              <a:cs typeface="DM Sans"/>
              <a:sym typeface="DM Sans"/>
            </a:endParaRPr>
          </a:p>
        </p:txBody>
      </p:sp>
      <p:pic>
        <p:nvPicPr>
          <p:cNvPr id="843" name="Google Shape;843;p108"/>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44" name="Google Shape;844;p108"/>
          <p:cNvPicPr preferRelativeResize="0"/>
          <p:nvPr/>
        </p:nvPicPr>
        <p:blipFill>
          <a:blip r:embed="rId4">
            <a:alphaModFix/>
          </a:blip>
          <a:stretch>
            <a:fillRect/>
          </a:stretch>
        </p:blipFill>
        <p:spPr>
          <a:xfrm>
            <a:off x="1981200" y="2199025"/>
            <a:ext cx="4932968" cy="2282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48"/>
        <p:cNvGrpSpPr/>
        <p:nvPr/>
      </p:nvGrpSpPr>
      <p:grpSpPr>
        <a:xfrm>
          <a:off x="0" y="0"/>
          <a:ext cx="0" cy="0"/>
          <a:chOff x="0" y="0"/>
          <a:chExt cx="0" cy="0"/>
        </a:xfrm>
      </p:grpSpPr>
      <p:sp>
        <p:nvSpPr>
          <p:cNvPr id="849" name="Google Shape;849;p109"/>
          <p:cNvSpPr txBox="1"/>
          <p:nvPr/>
        </p:nvSpPr>
        <p:spPr>
          <a:xfrm>
            <a:off x="1064475" y="2202300"/>
            <a:ext cx="7004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53"/>
        <p:cNvGrpSpPr/>
        <p:nvPr/>
      </p:nvGrpSpPr>
      <p:grpSpPr>
        <a:xfrm>
          <a:off x="0" y="0"/>
          <a:ext cx="0" cy="0"/>
          <a:chOff x="0" y="0"/>
          <a:chExt cx="0" cy="0"/>
        </a:xfrm>
      </p:grpSpPr>
      <p:sp>
        <p:nvSpPr>
          <p:cNvPr id="854" name="Google Shape;854;p11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Arquitectura</a:t>
            </a:r>
            <a:endParaRPr sz="3000" b="1" i="0" u="none" strike="noStrike" cap="none">
              <a:solidFill>
                <a:schemeClr val="dk1"/>
              </a:solidFill>
              <a:latin typeface="DM Sans"/>
              <a:ea typeface="DM Sans"/>
              <a:cs typeface="DM Sans"/>
              <a:sym typeface="DM Sans"/>
            </a:endParaRPr>
          </a:p>
        </p:txBody>
      </p:sp>
      <p:sp>
        <p:nvSpPr>
          <p:cNvPr id="855" name="Google Shape;855;p11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56" name="Google Shape;856;p11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57" name="Google Shape;857;p110"/>
          <p:cNvSpPr txBox="1"/>
          <p:nvPr/>
        </p:nvSpPr>
        <p:spPr>
          <a:xfrm>
            <a:off x="475200" y="1210888"/>
            <a:ext cx="38667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800">
                <a:solidFill>
                  <a:srgbClr val="28262B"/>
                </a:solidFill>
                <a:latin typeface="DM Sans"/>
                <a:ea typeface="DM Sans"/>
                <a:cs typeface="DM Sans"/>
                <a:sym typeface="DM Sans"/>
              </a:rPr>
              <a:t>Existen diferentes tipos de RNN con diferentes aplicaciones:</a:t>
            </a: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800">
              <a:solidFill>
                <a:srgbClr val="28262B"/>
              </a:solidFill>
              <a:latin typeface="DM Sans"/>
              <a:ea typeface="DM Sans"/>
              <a:cs typeface="DM Sans"/>
              <a:sym typeface="DM Sans"/>
            </a:endParaRPr>
          </a:p>
          <a:p>
            <a:pPr marL="457200" lvl="0" indent="-342900" algn="l" rtl="0">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One-to-one </a:t>
            </a:r>
            <a:endParaRPr sz="1800">
              <a:solidFill>
                <a:srgbClr val="28262B"/>
              </a:solidFill>
              <a:latin typeface="DM Sans"/>
              <a:ea typeface="DM Sans"/>
              <a:cs typeface="DM Sans"/>
              <a:sym typeface="DM Sans"/>
            </a:endParaRPr>
          </a:p>
          <a:p>
            <a:pPr marL="457200" lvl="0" indent="-342900" algn="l" rtl="0">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One-to-many</a:t>
            </a:r>
            <a:endParaRPr sz="1800">
              <a:solidFill>
                <a:srgbClr val="28262B"/>
              </a:solidFill>
              <a:latin typeface="DM Sans"/>
              <a:ea typeface="DM Sans"/>
              <a:cs typeface="DM Sans"/>
              <a:sym typeface="DM Sans"/>
            </a:endParaRPr>
          </a:p>
          <a:p>
            <a:pPr marL="457200" lvl="0" indent="-342900" algn="l" rtl="0">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Many-to-one</a:t>
            </a:r>
            <a:endParaRPr sz="1800">
              <a:solidFill>
                <a:srgbClr val="28262B"/>
              </a:solidFill>
              <a:latin typeface="DM Sans"/>
              <a:ea typeface="DM Sans"/>
              <a:cs typeface="DM Sans"/>
              <a:sym typeface="DM Sans"/>
            </a:endParaRPr>
          </a:p>
          <a:p>
            <a:pPr marL="457200" lvl="0" indent="-342900" algn="l" rtl="0">
              <a:lnSpc>
                <a:spcPct val="150000"/>
              </a:lnSpc>
              <a:spcBef>
                <a:spcPts val="0"/>
              </a:spcBef>
              <a:spcAft>
                <a:spcPts val="0"/>
              </a:spcAft>
              <a:buClr>
                <a:srgbClr val="28262B"/>
              </a:buClr>
              <a:buSzPts val="1800"/>
              <a:buFont typeface="DM Sans"/>
              <a:buAutoNum type="arabicPeriod"/>
            </a:pPr>
            <a:r>
              <a:rPr lang="es" sz="1800">
                <a:solidFill>
                  <a:srgbClr val="28262B"/>
                </a:solidFill>
                <a:latin typeface="DM Sans"/>
                <a:ea typeface="DM Sans"/>
                <a:cs typeface="DM Sans"/>
                <a:sym typeface="DM Sans"/>
              </a:rPr>
              <a:t>Many-to-many</a:t>
            </a:r>
            <a:endParaRPr sz="1800">
              <a:solidFill>
                <a:srgbClr val="28262B"/>
              </a:solidFill>
              <a:latin typeface="DM Sans"/>
              <a:ea typeface="DM Sans"/>
              <a:cs typeface="DM Sans"/>
              <a:sym typeface="DM Sans"/>
            </a:endParaRPr>
          </a:p>
        </p:txBody>
      </p:sp>
      <p:pic>
        <p:nvPicPr>
          <p:cNvPr id="858" name="Google Shape;858;p11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59" name="Google Shape;859;p110"/>
          <p:cNvPicPr preferRelativeResize="0"/>
          <p:nvPr/>
        </p:nvPicPr>
        <p:blipFill>
          <a:blip r:embed="rId4">
            <a:alphaModFix/>
          </a:blip>
          <a:stretch>
            <a:fillRect/>
          </a:stretch>
        </p:blipFill>
        <p:spPr>
          <a:xfrm>
            <a:off x="3950850" y="1441550"/>
            <a:ext cx="4520799" cy="22603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63"/>
        <p:cNvGrpSpPr/>
        <p:nvPr/>
      </p:nvGrpSpPr>
      <p:grpSpPr>
        <a:xfrm>
          <a:off x="0" y="0"/>
          <a:ext cx="0" cy="0"/>
          <a:chOff x="0" y="0"/>
          <a:chExt cx="0" cy="0"/>
        </a:xfrm>
      </p:grpSpPr>
      <p:sp>
        <p:nvSpPr>
          <p:cNvPr id="864" name="Google Shape;864;p111"/>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One-to-one</a:t>
            </a:r>
            <a:endParaRPr sz="3000" b="1" i="0" u="none" strike="noStrike" cap="none">
              <a:solidFill>
                <a:schemeClr val="dk1"/>
              </a:solidFill>
              <a:latin typeface="DM Sans"/>
              <a:ea typeface="DM Sans"/>
              <a:cs typeface="DM Sans"/>
              <a:sym typeface="DM Sans"/>
            </a:endParaRPr>
          </a:p>
        </p:txBody>
      </p:sp>
      <p:sp>
        <p:nvSpPr>
          <p:cNvPr id="865" name="Google Shape;865;p11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6" name="Google Shape;866;p11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7" name="Google Shape;867;p111"/>
          <p:cNvSpPr txBox="1"/>
          <p:nvPr/>
        </p:nvSpPr>
        <p:spPr>
          <a:xfrm>
            <a:off x="475200" y="1210900"/>
            <a:ext cx="45804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800">
                <a:solidFill>
                  <a:srgbClr val="28262B"/>
                </a:solidFill>
                <a:latin typeface="DM Sans"/>
                <a:ea typeface="DM Sans"/>
                <a:cs typeface="DM Sans"/>
                <a:sym typeface="DM Sans"/>
              </a:rPr>
              <a:t>Es el ejemplo típico de Vanilla Neural Network. Se usa para problemas generales de aprendizaje automático, que tiene una sola entrada y una sola salida.</a:t>
            </a: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r>
              <a:rPr lang="es" sz="1800" b="1">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Redes neuronales tradicionales </a:t>
            </a:r>
            <a:endParaRPr sz="1800">
              <a:solidFill>
                <a:srgbClr val="28262B"/>
              </a:solidFill>
              <a:latin typeface="DM Sans"/>
              <a:ea typeface="DM Sans"/>
              <a:cs typeface="DM Sans"/>
              <a:sym typeface="DM Sans"/>
            </a:endParaRPr>
          </a:p>
        </p:txBody>
      </p:sp>
      <p:pic>
        <p:nvPicPr>
          <p:cNvPr id="868" name="Google Shape;868;p11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69" name="Google Shape;869;p111"/>
          <p:cNvPicPr preferRelativeResize="0"/>
          <p:nvPr/>
        </p:nvPicPr>
        <p:blipFill rotWithShape="1">
          <a:blip r:embed="rId4">
            <a:alphaModFix/>
          </a:blip>
          <a:srcRect r="55295"/>
          <a:stretch/>
        </p:blipFill>
        <p:spPr>
          <a:xfrm>
            <a:off x="5276450" y="1172125"/>
            <a:ext cx="2815699" cy="2799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73"/>
        <p:cNvGrpSpPr/>
        <p:nvPr/>
      </p:nvGrpSpPr>
      <p:grpSpPr>
        <a:xfrm>
          <a:off x="0" y="0"/>
          <a:ext cx="0" cy="0"/>
          <a:chOff x="0" y="0"/>
          <a:chExt cx="0" cy="0"/>
        </a:xfrm>
      </p:grpSpPr>
      <p:sp>
        <p:nvSpPr>
          <p:cNvPr id="874" name="Google Shape;874;p112"/>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One-to-many</a:t>
            </a:r>
            <a:endParaRPr sz="3000" b="1" i="0" u="none" strike="noStrike" cap="none">
              <a:solidFill>
                <a:schemeClr val="dk1"/>
              </a:solidFill>
              <a:latin typeface="DM Sans"/>
              <a:ea typeface="DM Sans"/>
              <a:cs typeface="DM Sans"/>
              <a:sym typeface="DM Sans"/>
            </a:endParaRPr>
          </a:p>
        </p:txBody>
      </p:sp>
      <p:sp>
        <p:nvSpPr>
          <p:cNvPr id="875" name="Google Shape;875;p11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6" name="Google Shape;876;p11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7" name="Google Shape;877;p112"/>
          <p:cNvSpPr txBox="1"/>
          <p:nvPr/>
        </p:nvSpPr>
        <p:spPr>
          <a:xfrm>
            <a:off x="475200" y="1210900"/>
            <a:ext cx="4580400" cy="3370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800">
                <a:solidFill>
                  <a:srgbClr val="28262B"/>
                </a:solidFill>
                <a:latin typeface="DM Sans"/>
                <a:ea typeface="DM Sans"/>
                <a:cs typeface="DM Sans"/>
                <a:sym typeface="DM Sans"/>
              </a:rPr>
              <a:t>Este tipo de red neuronal tiene una sola entrada y múltiples salidas. Funciona bien cuando los datos de entrada tienen un paso de tiempo y la salida contiene un vector de múltiples valores.</a:t>
            </a: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r>
              <a:rPr lang="es" sz="1800" b="1">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Generación de música, subtitulos en peliculas </a:t>
            </a:r>
            <a:endParaRPr sz="1800">
              <a:solidFill>
                <a:srgbClr val="28262B"/>
              </a:solidFill>
              <a:latin typeface="DM Sans"/>
              <a:ea typeface="DM Sans"/>
              <a:cs typeface="DM Sans"/>
              <a:sym typeface="DM Sans"/>
            </a:endParaRPr>
          </a:p>
        </p:txBody>
      </p:sp>
      <p:pic>
        <p:nvPicPr>
          <p:cNvPr id="878" name="Google Shape;878;p11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79" name="Google Shape;879;p112"/>
          <p:cNvPicPr preferRelativeResize="0"/>
          <p:nvPr/>
        </p:nvPicPr>
        <p:blipFill rotWithShape="1">
          <a:blip r:embed="rId4">
            <a:alphaModFix/>
          </a:blip>
          <a:srcRect r="26513"/>
          <a:stretch/>
        </p:blipFill>
        <p:spPr>
          <a:xfrm>
            <a:off x="4817025" y="1344688"/>
            <a:ext cx="3797424" cy="22966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83"/>
        <p:cNvGrpSpPr/>
        <p:nvPr/>
      </p:nvGrpSpPr>
      <p:grpSpPr>
        <a:xfrm>
          <a:off x="0" y="0"/>
          <a:ext cx="0" cy="0"/>
          <a:chOff x="0" y="0"/>
          <a:chExt cx="0" cy="0"/>
        </a:xfrm>
      </p:grpSpPr>
      <p:sp>
        <p:nvSpPr>
          <p:cNvPr id="884" name="Google Shape;884;p113"/>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Many-to-one</a:t>
            </a:r>
            <a:endParaRPr sz="3000" b="1" i="0" u="none" strike="noStrike" cap="none">
              <a:solidFill>
                <a:schemeClr val="dk1"/>
              </a:solidFill>
              <a:latin typeface="DM Sans"/>
              <a:ea typeface="DM Sans"/>
              <a:cs typeface="DM Sans"/>
              <a:sym typeface="DM Sans"/>
            </a:endParaRPr>
          </a:p>
        </p:txBody>
      </p:sp>
      <p:sp>
        <p:nvSpPr>
          <p:cNvPr id="885" name="Google Shape;885;p11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86" name="Google Shape;886;p11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87" name="Google Shape;887;p113"/>
          <p:cNvSpPr txBox="1"/>
          <p:nvPr/>
        </p:nvSpPr>
        <p:spPr>
          <a:xfrm>
            <a:off x="475200" y="1210900"/>
            <a:ext cx="45804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800">
                <a:solidFill>
                  <a:srgbClr val="28262B"/>
                </a:solidFill>
                <a:latin typeface="DM Sans"/>
                <a:ea typeface="DM Sans"/>
                <a:cs typeface="DM Sans"/>
                <a:sym typeface="DM Sans"/>
              </a:rPr>
              <a:t>Este RNN toma una secuencia de entradas y genera una sola salida. Los datos de entrada tienen un paso de tiempo y la salida contiene un vector de múltiples valores.</a:t>
            </a: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r>
              <a:rPr lang="es" sz="1800" b="1">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Clasificación de sentimientos</a:t>
            </a:r>
            <a:endParaRPr sz="1800">
              <a:solidFill>
                <a:srgbClr val="28262B"/>
              </a:solidFill>
              <a:latin typeface="DM Sans"/>
              <a:ea typeface="DM Sans"/>
              <a:cs typeface="DM Sans"/>
              <a:sym typeface="DM Sans"/>
            </a:endParaRPr>
          </a:p>
        </p:txBody>
      </p:sp>
      <p:pic>
        <p:nvPicPr>
          <p:cNvPr id="888" name="Google Shape;888;p113"/>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89" name="Google Shape;889;p113"/>
          <p:cNvPicPr preferRelativeResize="0"/>
          <p:nvPr/>
        </p:nvPicPr>
        <p:blipFill rotWithShape="1">
          <a:blip r:embed="rId4">
            <a:alphaModFix/>
          </a:blip>
          <a:srcRect r="28658"/>
          <a:stretch/>
        </p:blipFill>
        <p:spPr>
          <a:xfrm>
            <a:off x="4856000" y="1267175"/>
            <a:ext cx="3834225" cy="238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bg>
      <p:bgPr>
        <a:pattFill prst="pct5">
          <a:fgClr>
            <a:schemeClr val="lt1"/>
          </a:fgClr>
          <a:bgClr>
            <a:schemeClr val="bg1"/>
          </a:bgClr>
        </a:pattFill>
        <a:effectLst/>
      </p:bgPr>
    </p:bg>
    <p:spTree>
      <p:nvGrpSpPr>
        <p:cNvPr id="1" name="Shape 893"/>
        <p:cNvGrpSpPr/>
        <p:nvPr/>
      </p:nvGrpSpPr>
      <p:grpSpPr>
        <a:xfrm>
          <a:off x="0" y="0"/>
          <a:ext cx="0" cy="0"/>
          <a:chOff x="0" y="0"/>
          <a:chExt cx="0" cy="0"/>
        </a:xfrm>
      </p:grpSpPr>
      <p:sp>
        <p:nvSpPr>
          <p:cNvPr id="894" name="Google Shape;894;p114"/>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Many-to-one</a:t>
            </a:r>
            <a:endParaRPr sz="3000" b="1" i="0" u="none" strike="noStrike" cap="none">
              <a:solidFill>
                <a:schemeClr val="dk1"/>
              </a:solidFill>
              <a:latin typeface="DM Sans"/>
              <a:ea typeface="DM Sans"/>
              <a:cs typeface="DM Sans"/>
              <a:sym typeface="DM Sans"/>
            </a:endParaRPr>
          </a:p>
        </p:txBody>
      </p:sp>
      <p:sp>
        <p:nvSpPr>
          <p:cNvPr id="895" name="Google Shape;895;p11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6" name="Google Shape;896;p11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7" name="Google Shape;897;p114"/>
          <p:cNvSpPr txBox="1"/>
          <p:nvPr/>
        </p:nvSpPr>
        <p:spPr>
          <a:xfrm>
            <a:off x="475200" y="1210900"/>
            <a:ext cx="4580400" cy="2955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800">
                <a:solidFill>
                  <a:srgbClr val="28262B"/>
                </a:solidFill>
                <a:latin typeface="DM Sans"/>
                <a:ea typeface="DM Sans"/>
                <a:cs typeface="DM Sans"/>
                <a:sym typeface="DM Sans"/>
              </a:rPr>
              <a:t>Este RNN toma una secuencia de entradas y genera una secuencia de salidas. La traducción automática es uno de los ejemplos.</a:t>
            </a: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8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r>
              <a:rPr lang="es" sz="1800" b="1">
                <a:solidFill>
                  <a:srgbClr val="28262B"/>
                </a:solidFill>
                <a:latin typeface="DM Sans"/>
                <a:ea typeface="DM Sans"/>
                <a:cs typeface="DM Sans"/>
                <a:sym typeface="DM Sans"/>
              </a:rPr>
              <a:t>Ejemplo: </a:t>
            </a:r>
            <a:r>
              <a:rPr lang="es" sz="1800">
                <a:solidFill>
                  <a:srgbClr val="28262B"/>
                </a:solidFill>
                <a:latin typeface="DM Sans"/>
                <a:ea typeface="DM Sans"/>
                <a:cs typeface="DM Sans"/>
                <a:sym typeface="DM Sans"/>
              </a:rPr>
              <a:t>Reconocimiento de entidades y problemas de traducción</a:t>
            </a:r>
            <a:endParaRPr sz="1800">
              <a:solidFill>
                <a:srgbClr val="28262B"/>
              </a:solidFill>
              <a:latin typeface="DM Sans"/>
              <a:ea typeface="DM Sans"/>
              <a:cs typeface="DM Sans"/>
              <a:sym typeface="DM Sans"/>
            </a:endParaRPr>
          </a:p>
        </p:txBody>
      </p:sp>
      <p:pic>
        <p:nvPicPr>
          <p:cNvPr id="898" name="Google Shape;898;p114"/>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899" name="Google Shape;899;p114"/>
          <p:cNvPicPr preferRelativeResize="0"/>
          <p:nvPr/>
        </p:nvPicPr>
        <p:blipFill rotWithShape="1">
          <a:blip r:embed="rId4">
            <a:alphaModFix/>
          </a:blip>
          <a:srcRect r="28805"/>
          <a:stretch/>
        </p:blipFill>
        <p:spPr>
          <a:xfrm>
            <a:off x="4848575" y="1080075"/>
            <a:ext cx="3600074" cy="32169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03"/>
        <p:cNvGrpSpPr/>
        <p:nvPr/>
      </p:nvGrpSpPr>
      <p:grpSpPr>
        <a:xfrm>
          <a:off x="0" y="0"/>
          <a:ext cx="0" cy="0"/>
          <a:chOff x="0" y="0"/>
          <a:chExt cx="0" cy="0"/>
        </a:xfrm>
      </p:grpSpPr>
      <p:sp>
        <p:nvSpPr>
          <p:cNvPr id="904" name="Google Shape;904;p115"/>
          <p:cNvSpPr txBox="1"/>
          <p:nvPr/>
        </p:nvSpPr>
        <p:spPr>
          <a:xfrm>
            <a:off x="1064475" y="2202300"/>
            <a:ext cx="7004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¿Dónde se usan las RNN?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08"/>
        <p:cNvGrpSpPr/>
        <p:nvPr/>
      </p:nvGrpSpPr>
      <p:grpSpPr>
        <a:xfrm>
          <a:off x="0" y="0"/>
          <a:ext cx="0" cy="0"/>
          <a:chOff x="0" y="0"/>
          <a:chExt cx="0" cy="0"/>
        </a:xfrm>
      </p:grpSpPr>
      <p:sp>
        <p:nvSpPr>
          <p:cNvPr id="909" name="Google Shape;909;p116"/>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Aplicaciones de RNN</a:t>
            </a:r>
            <a:endParaRPr sz="3000" b="1" i="0" u="none" strike="noStrike" cap="none">
              <a:solidFill>
                <a:schemeClr val="dk1"/>
              </a:solidFill>
              <a:latin typeface="DM Sans"/>
              <a:ea typeface="DM Sans"/>
              <a:cs typeface="DM Sans"/>
              <a:sym typeface="DM Sans"/>
            </a:endParaRPr>
          </a:p>
        </p:txBody>
      </p:sp>
      <p:sp>
        <p:nvSpPr>
          <p:cNvPr id="910" name="Google Shape;910;p11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11" name="Google Shape;911;p11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12" name="Google Shape;912;p116"/>
          <p:cNvSpPr txBox="1"/>
          <p:nvPr/>
        </p:nvSpPr>
        <p:spPr>
          <a:xfrm>
            <a:off x="573750" y="1016425"/>
            <a:ext cx="46941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Algunas de las aplicaciones más comunes son:</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Problemas de predicción</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Modelamiento de lenguaje</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Traducción</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Reconocimiento de voz</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Descripciones de imágenes</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Video Tagging</a:t>
            </a:r>
            <a:endParaRPr sz="1700">
              <a:solidFill>
                <a:srgbClr val="28262B"/>
              </a:solidFill>
              <a:latin typeface="DM Sans"/>
              <a:ea typeface="DM Sans"/>
              <a:cs typeface="DM Sans"/>
              <a:sym typeface="DM Sans"/>
            </a:endParaRPr>
          </a:p>
          <a:p>
            <a:pPr marL="457200" lvl="0" indent="-336550" algn="l" rtl="0">
              <a:lnSpc>
                <a:spcPct val="150000"/>
              </a:lnSpc>
              <a:spcBef>
                <a:spcPts val="0"/>
              </a:spcBef>
              <a:spcAft>
                <a:spcPts val="0"/>
              </a:spcAft>
              <a:buClr>
                <a:srgbClr val="28262B"/>
              </a:buClr>
              <a:buSzPts val="1700"/>
              <a:buFont typeface="DM Sans"/>
              <a:buAutoNum type="arabicPeriod"/>
            </a:pPr>
            <a:r>
              <a:rPr lang="es" sz="1700">
                <a:solidFill>
                  <a:srgbClr val="28262B"/>
                </a:solidFill>
                <a:latin typeface="DM Sans"/>
                <a:ea typeface="DM Sans"/>
                <a:cs typeface="DM Sans"/>
                <a:sym typeface="DM Sans"/>
              </a:rPr>
              <a:t>Análisis en call centers</a:t>
            </a:r>
            <a:endParaRPr sz="1700">
              <a:solidFill>
                <a:srgbClr val="28262B"/>
              </a:solidFill>
              <a:latin typeface="DM Sans"/>
              <a:ea typeface="DM Sans"/>
              <a:cs typeface="DM Sans"/>
              <a:sym typeface="DM Sans"/>
            </a:endParaRPr>
          </a:p>
        </p:txBody>
      </p:sp>
      <p:pic>
        <p:nvPicPr>
          <p:cNvPr id="913" name="Google Shape;913;p11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14" name="Google Shape;914;p116"/>
          <p:cNvPicPr preferRelativeResize="0"/>
          <p:nvPr/>
        </p:nvPicPr>
        <p:blipFill>
          <a:blip r:embed="rId4">
            <a:alphaModFix/>
          </a:blip>
          <a:stretch>
            <a:fillRect/>
          </a:stretch>
        </p:blipFill>
        <p:spPr>
          <a:xfrm>
            <a:off x="5444225" y="1135613"/>
            <a:ext cx="2872275" cy="28722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18"/>
        <p:cNvGrpSpPr/>
        <p:nvPr/>
      </p:nvGrpSpPr>
      <p:grpSpPr>
        <a:xfrm>
          <a:off x="0" y="0"/>
          <a:ext cx="0" cy="0"/>
          <a:chOff x="0" y="0"/>
          <a:chExt cx="0" cy="0"/>
        </a:xfrm>
      </p:grpSpPr>
      <p:sp>
        <p:nvSpPr>
          <p:cNvPr id="919" name="Google Shape;919;p117"/>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Casos de uso</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95"/>
        <p:cNvGrpSpPr/>
        <p:nvPr/>
      </p:nvGrpSpPr>
      <p:grpSpPr>
        <a:xfrm>
          <a:off x="0" y="0"/>
          <a:ext cx="0" cy="0"/>
          <a:chOff x="0" y="0"/>
          <a:chExt cx="0" cy="0"/>
        </a:xfrm>
      </p:grpSpPr>
      <p:sp>
        <p:nvSpPr>
          <p:cNvPr id="196" name="Google Shape;196;p35"/>
          <p:cNvSpPr txBox="1"/>
          <p:nvPr/>
        </p:nvSpPr>
        <p:spPr>
          <a:xfrm>
            <a:off x="501450" y="3425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Origen</a:t>
            </a:r>
            <a:endParaRPr sz="3000" b="1" i="0" u="none" strike="noStrike" cap="none">
              <a:solidFill>
                <a:schemeClr val="dk1"/>
              </a:solidFill>
              <a:latin typeface="DM Sans"/>
              <a:ea typeface="DM Sans"/>
              <a:cs typeface="DM Sans"/>
              <a:sym typeface="DM Sans"/>
            </a:endParaRPr>
          </a:p>
        </p:txBody>
      </p:sp>
      <p:sp>
        <p:nvSpPr>
          <p:cNvPr id="197" name="Google Shape;197;p3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98" name="Google Shape;198;p35"/>
          <p:cNvPicPr preferRelativeResize="0"/>
          <p:nvPr/>
        </p:nvPicPr>
        <p:blipFill rotWithShape="1">
          <a:blip r:embed="rId3">
            <a:alphaModFix/>
          </a:blip>
          <a:srcRect t="2467"/>
          <a:stretch/>
        </p:blipFill>
        <p:spPr>
          <a:xfrm>
            <a:off x="926550" y="827825"/>
            <a:ext cx="6935526" cy="3177274"/>
          </a:xfrm>
          <a:prstGeom prst="rect">
            <a:avLst/>
          </a:prstGeom>
          <a:noFill/>
          <a:ln>
            <a:noFill/>
          </a:ln>
        </p:spPr>
      </p:pic>
      <p:pic>
        <p:nvPicPr>
          <p:cNvPr id="199" name="Google Shape;199;p35"/>
          <p:cNvPicPr preferRelativeResize="0"/>
          <p:nvPr/>
        </p:nvPicPr>
        <p:blipFill>
          <a:blip r:embed="rId4">
            <a:alphaModFix/>
          </a:blip>
          <a:stretch>
            <a:fillRect/>
          </a:stretch>
        </p:blipFill>
        <p:spPr>
          <a:xfrm>
            <a:off x="8014500" y="468000"/>
            <a:ext cx="600300" cy="600300"/>
          </a:xfrm>
          <a:prstGeom prst="rect">
            <a:avLst/>
          </a:prstGeom>
          <a:noFill/>
          <a:ln>
            <a:noFill/>
          </a:ln>
        </p:spPr>
      </p:pic>
      <p:sp>
        <p:nvSpPr>
          <p:cNvPr id="200" name="Google Shape;200;p35"/>
          <p:cNvSpPr txBox="1"/>
          <p:nvPr/>
        </p:nvSpPr>
        <p:spPr>
          <a:xfrm>
            <a:off x="475200" y="3939750"/>
            <a:ext cx="7996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t>Los primeros en trabajar en Deep Learning fueron Walter Pitts y Warren McCulloch con el desarrollo de ‘thresholded logic unit’ diseñada para emular el funcionamiento de las neuronas</a:t>
            </a:r>
            <a:endParaRPr/>
          </a:p>
          <a:p>
            <a:pPr marL="0" lvl="0" indent="0" algn="l" rtl="0">
              <a:spcBef>
                <a:spcPts val="0"/>
              </a:spcBef>
              <a:spcAft>
                <a:spcPts val="0"/>
              </a:spcAft>
              <a:buNone/>
            </a:pPr>
            <a:endParaRPr b="1"/>
          </a:p>
          <a:p>
            <a:pPr marL="0" lvl="0" indent="0" algn="l" rtl="0">
              <a:spcBef>
                <a:spcPts val="0"/>
              </a:spcBef>
              <a:spcAft>
                <a:spcPts val="0"/>
              </a:spcAft>
              <a:buNone/>
            </a:pPr>
            <a:r>
              <a:rPr lang="es" b="1"/>
              <a:t>Fuente:</a:t>
            </a:r>
            <a:r>
              <a:rPr lang="es"/>
              <a:t> </a:t>
            </a:r>
            <a:r>
              <a:rPr lang="es" u="sng">
                <a:solidFill>
                  <a:schemeClr val="hlink"/>
                </a:solidFill>
                <a:hlinkClick r:id="rId5"/>
              </a:rPr>
              <a:t>Origen Deep Learning</a:t>
            </a:r>
            <a:endParaRPr/>
          </a:p>
        </p:txBody>
      </p:sp>
      <p:sp>
        <p:nvSpPr>
          <p:cNvPr id="201" name="Google Shape;201;p35"/>
          <p:cNvSpPr/>
          <p:nvPr/>
        </p:nvSpPr>
        <p:spPr>
          <a:xfrm>
            <a:off x="755050" y="1584300"/>
            <a:ext cx="1383000" cy="2391900"/>
          </a:xfrm>
          <a:prstGeom prst="rect">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23"/>
        <p:cNvGrpSpPr/>
        <p:nvPr/>
      </p:nvGrpSpPr>
      <p:grpSpPr>
        <a:xfrm>
          <a:off x="0" y="0"/>
          <a:ext cx="0" cy="0"/>
          <a:chOff x="0" y="0"/>
          <a:chExt cx="0" cy="0"/>
        </a:xfrm>
      </p:grpSpPr>
      <p:sp>
        <p:nvSpPr>
          <p:cNvPr id="924" name="Google Shape;924;p11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 en industrias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28"/>
        <p:cNvGrpSpPr/>
        <p:nvPr/>
      </p:nvGrpSpPr>
      <p:grpSpPr>
        <a:xfrm>
          <a:off x="0" y="0"/>
          <a:ext cx="0" cy="0"/>
          <a:chOff x="0" y="0"/>
          <a:chExt cx="0" cy="0"/>
        </a:xfrm>
      </p:grpSpPr>
      <p:sp>
        <p:nvSpPr>
          <p:cNvPr id="929" name="Google Shape;929;p119"/>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Ejemplos en industrias</a:t>
            </a:r>
            <a:endParaRPr sz="3000" b="1" i="0" u="none" strike="noStrike" cap="none">
              <a:solidFill>
                <a:schemeClr val="dk1"/>
              </a:solidFill>
              <a:latin typeface="DM Sans"/>
              <a:ea typeface="DM Sans"/>
              <a:cs typeface="DM Sans"/>
              <a:sym typeface="DM Sans"/>
            </a:endParaRPr>
          </a:p>
        </p:txBody>
      </p:sp>
      <p:sp>
        <p:nvSpPr>
          <p:cNvPr id="930" name="Google Shape;930;p11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1" name="Google Shape;931;p11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2" name="Google Shape;932;p119"/>
          <p:cNvSpPr txBox="1"/>
          <p:nvPr/>
        </p:nvSpPr>
        <p:spPr>
          <a:xfrm>
            <a:off x="573750" y="1324963"/>
            <a:ext cx="4694100" cy="2493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1) Aeroespacial:</a:t>
            </a:r>
            <a:r>
              <a:rPr lang="es" sz="1500">
                <a:solidFill>
                  <a:srgbClr val="28262B"/>
                </a:solidFill>
                <a:latin typeface="DM Sans"/>
                <a:ea typeface="DM Sans"/>
                <a:cs typeface="DM Sans"/>
                <a:sym typeface="DM Sans"/>
              </a:rPr>
              <a:t> detectores y simulaciones de fallas de componentes de aeronaves, sistemas de control de aeronaves, pilotaje automático </a:t>
            </a: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2) Automotriz:</a:t>
            </a:r>
            <a:r>
              <a:rPr lang="es" sz="1500">
                <a:solidFill>
                  <a:srgbClr val="28262B"/>
                </a:solidFill>
                <a:latin typeface="DM Sans"/>
                <a:ea typeface="DM Sans"/>
                <a:cs typeface="DM Sans"/>
                <a:sym typeface="DM Sans"/>
              </a:rPr>
              <a:t> sistemas de guía mejorados, sensores virtuales, virtualizadores y analizadores  de garantía</a:t>
            </a:r>
            <a:endParaRPr sz="1500">
              <a:solidFill>
                <a:srgbClr val="28262B"/>
              </a:solidFill>
              <a:latin typeface="DM Sans"/>
              <a:ea typeface="DM Sans"/>
              <a:cs typeface="DM Sans"/>
              <a:sym typeface="DM Sans"/>
            </a:endParaRPr>
          </a:p>
        </p:txBody>
      </p:sp>
      <p:pic>
        <p:nvPicPr>
          <p:cNvPr id="933" name="Google Shape;933;p119"/>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34" name="Google Shape;934;p119"/>
          <p:cNvPicPr preferRelativeResize="0"/>
          <p:nvPr/>
        </p:nvPicPr>
        <p:blipFill>
          <a:blip r:embed="rId4">
            <a:alphaModFix/>
          </a:blip>
          <a:stretch>
            <a:fillRect/>
          </a:stretch>
        </p:blipFill>
        <p:spPr>
          <a:xfrm>
            <a:off x="5362725" y="1135613"/>
            <a:ext cx="2872275" cy="28722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38"/>
        <p:cNvGrpSpPr/>
        <p:nvPr/>
      </p:nvGrpSpPr>
      <p:grpSpPr>
        <a:xfrm>
          <a:off x="0" y="0"/>
          <a:ext cx="0" cy="0"/>
          <a:chOff x="0" y="0"/>
          <a:chExt cx="0" cy="0"/>
        </a:xfrm>
      </p:grpSpPr>
      <p:sp>
        <p:nvSpPr>
          <p:cNvPr id="939" name="Google Shape;939;p12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Ejemplos en industrias</a:t>
            </a:r>
            <a:endParaRPr sz="3000" b="1" i="0" u="none" strike="noStrike" cap="none">
              <a:solidFill>
                <a:schemeClr val="dk1"/>
              </a:solidFill>
              <a:latin typeface="DM Sans"/>
              <a:ea typeface="DM Sans"/>
              <a:cs typeface="DM Sans"/>
              <a:sym typeface="DM Sans"/>
            </a:endParaRPr>
          </a:p>
        </p:txBody>
      </p:sp>
      <p:sp>
        <p:nvSpPr>
          <p:cNvPr id="940" name="Google Shape;940;p12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41" name="Google Shape;941;p12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42" name="Google Shape;942;p120"/>
          <p:cNvSpPr txBox="1"/>
          <p:nvPr/>
        </p:nvSpPr>
        <p:spPr>
          <a:xfrm>
            <a:off x="573750" y="1068300"/>
            <a:ext cx="4965000" cy="3909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3) Electrónica:</a:t>
            </a:r>
            <a:r>
              <a:rPr lang="es" sz="1500">
                <a:solidFill>
                  <a:srgbClr val="28262B"/>
                </a:solidFill>
                <a:latin typeface="DM Sans"/>
                <a:ea typeface="DM Sans"/>
                <a:cs typeface="DM Sans"/>
                <a:sym typeface="DM Sans"/>
              </a:rPr>
              <a:t> análisis de fallas de chips, diseños de chips de circuitos, visión artificial, predicción de las secuencias de código, control de procesos y síntesis de voz.</a:t>
            </a: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4) Manufactura:</a:t>
            </a:r>
            <a:r>
              <a:rPr lang="es" sz="1500">
                <a:solidFill>
                  <a:srgbClr val="28262B"/>
                </a:solidFill>
                <a:latin typeface="DM Sans"/>
                <a:ea typeface="DM Sans"/>
                <a:cs typeface="DM Sans"/>
                <a:sym typeface="DM Sans"/>
              </a:rPr>
              <a:t> análisis de diseño, modelado dinámico, control de procesos, diagnóstico de máquinas, diseño y predicción de la calidad, sistemas de inspección de calidad visual y análisis de calidad de soldadura</a:t>
            </a: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700">
              <a:solidFill>
                <a:srgbClr val="28262B"/>
              </a:solidFill>
              <a:latin typeface="DM Sans"/>
              <a:ea typeface="DM Sans"/>
              <a:cs typeface="DM Sans"/>
              <a:sym typeface="DM Sans"/>
            </a:endParaRPr>
          </a:p>
        </p:txBody>
      </p:sp>
      <p:pic>
        <p:nvPicPr>
          <p:cNvPr id="943" name="Google Shape;943;p120"/>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44" name="Google Shape;944;p120"/>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48"/>
        <p:cNvGrpSpPr/>
        <p:nvPr/>
      </p:nvGrpSpPr>
      <p:grpSpPr>
        <a:xfrm>
          <a:off x="0" y="0"/>
          <a:ext cx="0" cy="0"/>
          <a:chOff x="0" y="0"/>
          <a:chExt cx="0" cy="0"/>
        </a:xfrm>
      </p:grpSpPr>
      <p:sp>
        <p:nvSpPr>
          <p:cNvPr id="949" name="Google Shape;949;p121"/>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Ejemplos en industrias</a:t>
            </a:r>
            <a:endParaRPr sz="3000" b="1" i="0" u="none" strike="noStrike" cap="none">
              <a:solidFill>
                <a:schemeClr val="dk1"/>
              </a:solidFill>
              <a:latin typeface="DM Sans"/>
              <a:ea typeface="DM Sans"/>
              <a:cs typeface="DM Sans"/>
              <a:sym typeface="DM Sans"/>
            </a:endParaRPr>
          </a:p>
        </p:txBody>
      </p:sp>
      <p:sp>
        <p:nvSpPr>
          <p:cNvPr id="950" name="Google Shape;950;p12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51" name="Google Shape;951;p12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52" name="Google Shape;952;p121"/>
          <p:cNvSpPr txBox="1"/>
          <p:nvPr/>
        </p:nvSpPr>
        <p:spPr>
          <a:xfrm>
            <a:off x="521400" y="1187150"/>
            <a:ext cx="4965000" cy="2870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5) Mecánica: </a:t>
            </a:r>
            <a:r>
              <a:rPr lang="es" sz="1500">
                <a:solidFill>
                  <a:srgbClr val="28262B"/>
                </a:solidFill>
                <a:latin typeface="DM Sans"/>
                <a:ea typeface="DM Sans"/>
                <a:cs typeface="DM Sans"/>
                <a:sym typeface="DM Sans"/>
              </a:rPr>
              <a:t>Monitoreo de condición, modelado de sistemas y control, sistemas de prevención de fallas, monitoreo de máquina, mantenimiento preventivo</a:t>
            </a: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500" b="1">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6) Robótica:</a:t>
            </a:r>
            <a:r>
              <a:rPr lang="es" sz="1500">
                <a:solidFill>
                  <a:srgbClr val="28262B"/>
                </a:solidFill>
                <a:latin typeface="DM Sans"/>
                <a:ea typeface="DM Sans"/>
                <a:cs typeface="DM Sans"/>
                <a:sym typeface="DM Sans"/>
              </a:rPr>
              <a:t> robots montacargas, controladores de manipuladores, control de trayectoria y sistemas de visión automática, máquinas multipropósito</a:t>
            </a:r>
            <a:endParaRPr sz="1500">
              <a:solidFill>
                <a:srgbClr val="28262B"/>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700">
              <a:solidFill>
                <a:srgbClr val="28262B"/>
              </a:solidFill>
              <a:latin typeface="DM Sans"/>
              <a:ea typeface="DM Sans"/>
              <a:cs typeface="DM Sans"/>
              <a:sym typeface="DM Sans"/>
            </a:endParaRPr>
          </a:p>
        </p:txBody>
      </p:sp>
      <p:pic>
        <p:nvPicPr>
          <p:cNvPr id="953" name="Google Shape;953;p121"/>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54" name="Google Shape;954;p121"/>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58"/>
        <p:cNvGrpSpPr/>
        <p:nvPr/>
      </p:nvGrpSpPr>
      <p:grpSpPr>
        <a:xfrm>
          <a:off x="0" y="0"/>
          <a:ext cx="0" cy="0"/>
          <a:chOff x="0" y="0"/>
          <a:chExt cx="0" cy="0"/>
        </a:xfrm>
      </p:grpSpPr>
      <p:sp>
        <p:nvSpPr>
          <p:cNvPr id="959" name="Google Shape;959;p122"/>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Ejemplos en industrias</a:t>
            </a:r>
            <a:endParaRPr sz="3000" b="1" i="0" u="none" strike="noStrike" cap="none">
              <a:solidFill>
                <a:schemeClr val="dk1"/>
              </a:solidFill>
              <a:latin typeface="DM Sans"/>
              <a:ea typeface="DM Sans"/>
              <a:cs typeface="DM Sans"/>
              <a:sym typeface="DM Sans"/>
            </a:endParaRPr>
          </a:p>
        </p:txBody>
      </p:sp>
      <p:sp>
        <p:nvSpPr>
          <p:cNvPr id="960" name="Google Shape;960;p12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61" name="Google Shape;961;p12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62" name="Google Shape;962;p122"/>
          <p:cNvSpPr txBox="1"/>
          <p:nvPr/>
        </p:nvSpPr>
        <p:spPr>
          <a:xfrm>
            <a:off x="521400" y="1187150"/>
            <a:ext cx="4965000" cy="2839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500" b="1">
                <a:solidFill>
                  <a:srgbClr val="28262B"/>
                </a:solidFill>
                <a:latin typeface="DM Sans"/>
                <a:ea typeface="DM Sans"/>
                <a:cs typeface="DM Sans"/>
                <a:sym typeface="DM Sans"/>
              </a:rPr>
              <a:t>7) Telecomunicaciones:</a:t>
            </a:r>
            <a:r>
              <a:rPr lang="es" sz="1500">
                <a:solidFill>
                  <a:srgbClr val="28262B"/>
                </a:solidFill>
                <a:latin typeface="DM Sans"/>
                <a:ea typeface="DM Sans"/>
                <a:cs typeface="DM Sans"/>
                <a:sym typeface="DM Sans"/>
              </a:rPr>
              <a:t> control de red de cajeros automáticos, servicios de información automatizados, procesamiento de pagos de clientes, compresión de datos, ecualizadores, gestión de fallas, reconocimiento de escritura a mano, diseño, gestión, enrutamiento y control de redes, monitoreo de redes, traducción en tiempo real del lenguaje hablado y reconocimiento de patrones </a:t>
            </a:r>
            <a:endParaRPr sz="1700">
              <a:solidFill>
                <a:srgbClr val="28262B"/>
              </a:solidFill>
              <a:latin typeface="DM Sans"/>
              <a:ea typeface="DM Sans"/>
              <a:cs typeface="DM Sans"/>
              <a:sym typeface="DM Sans"/>
            </a:endParaRPr>
          </a:p>
        </p:txBody>
      </p:sp>
      <p:pic>
        <p:nvPicPr>
          <p:cNvPr id="963" name="Google Shape;963;p122"/>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64" name="Google Shape;964;p122"/>
          <p:cNvPicPr preferRelativeResize="0"/>
          <p:nvPr/>
        </p:nvPicPr>
        <p:blipFill>
          <a:blip r:embed="rId4">
            <a:alphaModFix/>
          </a:blip>
          <a:stretch>
            <a:fillRect/>
          </a:stretch>
        </p:blipFill>
        <p:spPr>
          <a:xfrm>
            <a:off x="5431750" y="1187150"/>
            <a:ext cx="2872275" cy="28722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68"/>
        <p:cNvGrpSpPr/>
        <p:nvPr/>
      </p:nvGrpSpPr>
      <p:grpSpPr>
        <a:xfrm>
          <a:off x="0" y="0"/>
          <a:ext cx="0" cy="0"/>
          <a:chOff x="0" y="0"/>
          <a:chExt cx="0" cy="0"/>
        </a:xfrm>
      </p:grpSpPr>
      <p:sp>
        <p:nvSpPr>
          <p:cNvPr id="969" name="Google Shape;969;p12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 de aplicación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73"/>
        <p:cNvGrpSpPr/>
        <p:nvPr/>
      </p:nvGrpSpPr>
      <p:grpSpPr>
        <a:xfrm>
          <a:off x="0" y="0"/>
          <a:ext cx="0" cy="0"/>
          <a:chOff x="0" y="0"/>
          <a:chExt cx="0" cy="0"/>
        </a:xfrm>
      </p:grpSpPr>
      <p:sp>
        <p:nvSpPr>
          <p:cNvPr id="974" name="Google Shape;974;p124"/>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Asistentes virtuales</a:t>
            </a:r>
            <a:endParaRPr sz="3000" b="1" i="0" u="none" strike="noStrike" cap="none">
              <a:solidFill>
                <a:schemeClr val="dk1"/>
              </a:solidFill>
              <a:latin typeface="DM Sans"/>
              <a:ea typeface="DM Sans"/>
              <a:cs typeface="DM Sans"/>
              <a:sym typeface="DM Sans"/>
            </a:endParaRPr>
          </a:p>
        </p:txBody>
      </p:sp>
      <p:sp>
        <p:nvSpPr>
          <p:cNvPr id="975" name="Google Shape;975;p12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76" name="Google Shape;976;p12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77" name="Google Shape;977;p124"/>
          <p:cNvSpPr txBox="1"/>
          <p:nvPr/>
        </p:nvSpPr>
        <p:spPr>
          <a:xfrm>
            <a:off x="573750" y="1068300"/>
            <a:ext cx="4694100" cy="3193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Los asistentes de voz en la vida cotidiana funcionan en las redes neuronales capacitadas para ayudarlo y brindarle los resultados que solicitó.</a:t>
            </a:r>
            <a:endParaRPr sz="17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endParaRPr sz="1700">
              <a:solidFill>
                <a:srgbClr val="28262B"/>
              </a:solidFill>
              <a:latin typeface="DM Sans"/>
              <a:ea typeface="DM Sans"/>
              <a:cs typeface="DM Sans"/>
              <a:sym typeface="DM Sans"/>
            </a:endParaRPr>
          </a:p>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Para ello hacen uso de redes neuronales recurrentes y modelos de lenguaje natural. </a:t>
            </a:r>
            <a:r>
              <a:rPr lang="es" sz="1700" b="1">
                <a:solidFill>
                  <a:srgbClr val="28262B"/>
                </a:solidFill>
                <a:latin typeface="DM Sans"/>
                <a:ea typeface="DM Sans"/>
                <a:cs typeface="DM Sans"/>
                <a:sym typeface="DM Sans"/>
              </a:rPr>
              <a:t>Ejemplos:</a:t>
            </a:r>
            <a:r>
              <a:rPr lang="es" sz="1700">
                <a:solidFill>
                  <a:srgbClr val="28262B"/>
                </a:solidFill>
                <a:latin typeface="DM Sans"/>
                <a:ea typeface="DM Sans"/>
                <a:cs typeface="DM Sans"/>
                <a:sym typeface="DM Sans"/>
              </a:rPr>
              <a:t> Siri, Alexa, Google Assistant</a:t>
            </a:r>
            <a:endParaRPr sz="1700">
              <a:solidFill>
                <a:srgbClr val="28262B"/>
              </a:solidFill>
              <a:latin typeface="DM Sans"/>
              <a:ea typeface="DM Sans"/>
              <a:cs typeface="DM Sans"/>
              <a:sym typeface="DM Sans"/>
            </a:endParaRPr>
          </a:p>
        </p:txBody>
      </p:sp>
      <p:pic>
        <p:nvPicPr>
          <p:cNvPr id="978" name="Google Shape;978;p124"/>
          <p:cNvPicPr preferRelativeResize="0"/>
          <p:nvPr/>
        </p:nvPicPr>
        <p:blipFill>
          <a:blip r:embed="rId3">
            <a:alphaModFix/>
          </a:blip>
          <a:stretch>
            <a:fillRect/>
          </a:stretch>
        </p:blipFill>
        <p:spPr>
          <a:xfrm>
            <a:off x="5420250" y="1222425"/>
            <a:ext cx="2801400" cy="2801400"/>
          </a:xfrm>
          <a:prstGeom prst="rect">
            <a:avLst/>
          </a:prstGeom>
          <a:noFill/>
          <a:ln>
            <a:noFill/>
          </a:ln>
        </p:spPr>
      </p:pic>
      <p:pic>
        <p:nvPicPr>
          <p:cNvPr id="979" name="Google Shape;979;p124"/>
          <p:cNvPicPr preferRelativeResize="0"/>
          <p:nvPr/>
        </p:nvPicPr>
        <p:blipFill>
          <a:blip r:embed="rId4">
            <a:alphaModFix/>
          </a:blip>
          <a:stretch>
            <a:fillRect/>
          </a:stretch>
        </p:blipFill>
        <p:spPr>
          <a:xfrm>
            <a:off x="8014500" y="468000"/>
            <a:ext cx="600300" cy="600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83"/>
        <p:cNvGrpSpPr/>
        <p:nvPr/>
      </p:nvGrpSpPr>
      <p:grpSpPr>
        <a:xfrm>
          <a:off x="0" y="0"/>
          <a:ext cx="0" cy="0"/>
          <a:chOff x="0" y="0"/>
          <a:chExt cx="0" cy="0"/>
        </a:xfrm>
      </p:grpSpPr>
      <p:sp>
        <p:nvSpPr>
          <p:cNvPr id="984" name="Google Shape;984;p125"/>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Reconocimiento facial</a:t>
            </a:r>
            <a:endParaRPr sz="3000" b="1" i="0" u="none" strike="noStrike" cap="none">
              <a:solidFill>
                <a:schemeClr val="dk1"/>
              </a:solidFill>
              <a:latin typeface="DM Sans"/>
              <a:ea typeface="DM Sans"/>
              <a:cs typeface="DM Sans"/>
              <a:sym typeface="DM Sans"/>
            </a:endParaRPr>
          </a:p>
        </p:txBody>
      </p:sp>
      <p:sp>
        <p:nvSpPr>
          <p:cNvPr id="985" name="Google Shape;985;p12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86" name="Google Shape;986;p12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87" name="Google Shape;987;p125"/>
          <p:cNvSpPr txBox="1"/>
          <p:nvPr/>
        </p:nvSpPr>
        <p:spPr>
          <a:xfrm>
            <a:off x="573750" y="930300"/>
            <a:ext cx="47349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b="1">
                <a:solidFill>
                  <a:srgbClr val="28262B"/>
                </a:solidFill>
                <a:latin typeface="DM Sans"/>
                <a:ea typeface="DM Sans"/>
                <a:cs typeface="DM Sans"/>
                <a:sym typeface="DM Sans"/>
              </a:rPr>
              <a:t>Deep Face </a:t>
            </a:r>
            <a:r>
              <a:rPr lang="es" sz="1700">
                <a:solidFill>
                  <a:srgbClr val="28262B"/>
                </a:solidFill>
                <a:latin typeface="DM Sans"/>
                <a:ea typeface="DM Sans"/>
                <a:cs typeface="DM Sans"/>
                <a:sym typeface="DM Sans"/>
              </a:rPr>
              <a:t>es un sistema de reconocimiento facial de aprendizaje profundo creado por un grupo de investigación en Facebook. Identifica rostros humanos en imágenes digitales. El programa emplea una red neuronal de nueve capas con más de 120 millones de pesos de conexión y fue entrenado en cuatro millones de imágenes cargadas por usuarios de Facebook.</a:t>
            </a:r>
            <a:endParaRPr sz="1700">
              <a:solidFill>
                <a:srgbClr val="28262B"/>
              </a:solidFill>
              <a:latin typeface="DM Sans"/>
              <a:ea typeface="DM Sans"/>
              <a:cs typeface="DM Sans"/>
              <a:sym typeface="DM Sans"/>
            </a:endParaRPr>
          </a:p>
        </p:txBody>
      </p:sp>
      <p:pic>
        <p:nvPicPr>
          <p:cNvPr id="988" name="Google Shape;988;p125"/>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89" name="Google Shape;989;p125"/>
          <p:cNvPicPr preferRelativeResize="0"/>
          <p:nvPr/>
        </p:nvPicPr>
        <p:blipFill>
          <a:blip r:embed="rId4">
            <a:alphaModFix/>
          </a:blip>
          <a:stretch>
            <a:fillRect/>
          </a:stretch>
        </p:blipFill>
        <p:spPr>
          <a:xfrm>
            <a:off x="4962575" y="1716250"/>
            <a:ext cx="3571350" cy="201460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993"/>
        <p:cNvGrpSpPr/>
        <p:nvPr/>
      </p:nvGrpSpPr>
      <p:grpSpPr>
        <a:xfrm>
          <a:off x="0" y="0"/>
          <a:ext cx="0" cy="0"/>
          <a:chOff x="0" y="0"/>
          <a:chExt cx="0" cy="0"/>
        </a:xfrm>
      </p:grpSpPr>
      <p:sp>
        <p:nvSpPr>
          <p:cNvPr id="994" name="Google Shape;994;p126"/>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Identificación de sentimientos</a:t>
            </a:r>
            <a:endParaRPr sz="3000" b="1" i="0" u="none" strike="noStrike" cap="none">
              <a:solidFill>
                <a:schemeClr val="dk1"/>
              </a:solidFill>
              <a:latin typeface="DM Sans"/>
              <a:ea typeface="DM Sans"/>
              <a:cs typeface="DM Sans"/>
              <a:sym typeface="DM Sans"/>
            </a:endParaRPr>
          </a:p>
        </p:txBody>
      </p:sp>
      <p:sp>
        <p:nvSpPr>
          <p:cNvPr id="995" name="Google Shape;995;p12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96" name="Google Shape;996;p12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97" name="Google Shape;997;p126"/>
          <p:cNvSpPr txBox="1"/>
          <p:nvPr/>
        </p:nvSpPr>
        <p:spPr>
          <a:xfrm>
            <a:off x="573750" y="930300"/>
            <a:ext cx="47349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Instagram identifica algorítmicamente los sentimientos detrás de los emojis y con esto crea y sugiere automáticamente emojis y hashtags relacionados con el contexto. Esto puede parecer una aplicación menor de la IA pero ser capaz de interpretar y analizar esta traducción de emoji a texto a mayor escala establece la base para un análisis más profundo de cómo se usa la aplicación</a:t>
            </a:r>
            <a:endParaRPr sz="1700">
              <a:solidFill>
                <a:srgbClr val="28262B"/>
              </a:solidFill>
              <a:latin typeface="DM Sans"/>
              <a:ea typeface="DM Sans"/>
              <a:cs typeface="DM Sans"/>
              <a:sym typeface="DM Sans"/>
            </a:endParaRPr>
          </a:p>
        </p:txBody>
      </p:sp>
      <p:pic>
        <p:nvPicPr>
          <p:cNvPr id="998" name="Google Shape;998;p126"/>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999" name="Google Shape;999;p126"/>
          <p:cNvPicPr preferRelativeResize="0"/>
          <p:nvPr/>
        </p:nvPicPr>
        <p:blipFill>
          <a:blip r:embed="rId4">
            <a:alphaModFix/>
          </a:blip>
          <a:stretch>
            <a:fillRect/>
          </a:stretch>
        </p:blipFill>
        <p:spPr>
          <a:xfrm>
            <a:off x="5541575" y="1336725"/>
            <a:ext cx="2875081" cy="287227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1"/>
          </a:fgClr>
          <a:bgClr>
            <a:schemeClr val="bg1"/>
          </a:bgClr>
        </a:pattFill>
        <a:effectLst/>
      </p:bgPr>
    </p:bg>
    <p:spTree>
      <p:nvGrpSpPr>
        <p:cNvPr id="1" name="Shape 1003"/>
        <p:cNvGrpSpPr/>
        <p:nvPr/>
      </p:nvGrpSpPr>
      <p:grpSpPr>
        <a:xfrm>
          <a:off x="0" y="0"/>
          <a:ext cx="0" cy="0"/>
          <a:chOff x="0" y="0"/>
          <a:chExt cx="0" cy="0"/>
        </a:xfrm>
      </p:grpSpPr>
      <p:sp>
        <p:nvSpPr>
          <p:cNvPr id="1004" name="Google Shape;1004;p127"/>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Computer vision</a:t>
            </a:r>
            <a:endParaRPr sz="3000" b="1" i="0" u="none" strike="noStrike" cap="none">
              <a:solidFill>
                <a:schemeClr val="dk1"/>
              </a:solidFill>
              <a:latin typeface="DM Sans"/>
              <a:ea typeface="DM Sans"/>
              <a:cs typeface="DM Sans"/>
              <a:sym typeface="DM Sans"/>
            </a:endParaRPr>
          </a:p>
        </p:txBody>
      </p:sp>
      <p:sp>
        <p:nvSpPr>
          <p:cNvPr id="1005" name="Google Shape;1005;p12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06" name="Google Shape;1006;p12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07" name="Google Shape;1007;p127"/>
          <p:cNvSpPr txBox="1"/>
          <p:nvPr/>
        </p:nvSpPr>
        <p:spPr>
          <a:xfrm>
            <a:off x="573750" y="930300"/>
            <a:ext cx="4734900" cy="3586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700">
                <a:solidFill>
                  <a:srgbClr val="28262B"/>
                </a:solidFill>
                <a:latin typeface="DM Sans"/>
                <a:ea typeface="DM Sans"/>
                <a:cs typeface="DM Sans"/>
                <a:sym typeface="DM Sans"/>
              </a:rPr>
              <a:t>Se les enseña a las computadoras a "ver" como un ser humano, para identificar automáticamente objetos en imágenes (o "pins", como lo llaman) y luego recomendar pines visualmente similares. Otras aplicaciones de las redes neuronales en Pinterest incluyen prevención de spam, búsqueda y descubrimiento, rendimiento y monetización de anuncios </a:t>
            </a:r>
            <a:endParaRPr sz="1700">
              <a:solidFill>
                <a:srgbClr val="28262B"/>
              </a:solidFill>
              <a:latin typeface="DM Sans"/>
              <a:ea typeface="DM Sans"/>
              <a:cs typeface="DM Sans"/>
              <a:sym typeface="DM Sans"/>
            </a:endParaRPr>
          </a:p>
        </p:txBody>
      </p:sp>
      <p:pic>
        <p:nvPicPr>
          <p:cNvPr id="1008" name="Google Shape;1008;p127"/>
          <p:cNvPicPr preferRelativeResize="0"/>
          <p:nvPr/>
        </p:nvPicPr>
        <p:blipFill>
          <a:blip r:embed="rId3">
            <a:alphaModFix/>
          </a:blip>
          <a:stretch>
            <a:fillRect/>
          </a:stretch>
        </p:blipFill>
        <p:spPr>
          <a:xfrm>
            <a:off x="8014500" y="468000"/>
            <a:ext cx="600300" cy="600300"/>
          </a:xfrm>
          <a:prstGeom prst="rect">
            <a:avLst/>
          </a:prstGeom>
          <a:noFill/>
          <a:ln>
            <a:noFill/>
          </a:ln>
        </p:spPr>
      </p:pic>
      <p:pic>
        <p:nvPicPr>
          <p:cNvPr id="1009" name="Google Shape;1009;p127"/>
          <p:cNvPicPr preferRelativeResize="0"/>
          <p:nvPr/>
        </p:nvPicPr>
        <p:blipFill>
          <a:blip r:embed="rId4">
            <a:alphaModFix/>
          </a:blip>
          <a:stretch>
            <a:fillRect/>
          </a:stretch>
        </p:blipFill>
        <p:spPr>
          <a:xfrm>
            <a:off x="5486400" y="1135600"/>
            <a:ext cx="2872275" cy="2872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6494</Words>
  <Application>Microsoft Office PowerPoint</Application>
  <PresentationFormat>On-screen Show (16:9)</PresentationFormat>
  <Paragraphs>428</Paragraphs>
  <Slides>101</Slides>
  <Notes>101</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101</vt:i4>
      </vt:variant>
    </vt:vector>
  </HeadingPairs>
  <TitlesOfParts>
    <vt:vector size="104" baseType="lpstr">
      <vt:lpstr>DM Sans</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Bustos, David</cp:lastModifiedBy>
  <cp:revision>1</cp:revision>
  <dcterms:modified xsi:type="dcterms:W3CDTF">2024-06-20T13:11:52Z</dcterms:modified>
</cp:coreProperties>
</file>